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63" r:id="rId3"/>
    <p:sldId id="257" r:id="rId4"/>
    <p:sldId id="258" r:id="rId5"/>
    <p:sldId id="259" r:id="rId6"/>
    <p:sldId id="260" r:id="rId7"/>
    <p:sldId id="261" r:id="rId8"/>
    <p:sldId id="262" r:id="rId9"/>
    <p:sldId id="264" r:id="rId10"/>
    <p:sldId id="265" r:id="rId11"/>
    <p:sldId id="266" r:id="rId12"/>
    <p:sldId id="267" r:id="rId13"/>
    <p:sldId id="269" r:id="rId14"/>
    <p:sldId id="268" r:id="rId15"/>
    <p:sldId id="270" r:id="rId16"/>
    <p:sldId id="271" r:id="rId17"/>
    <p:sldId id="273" r:id="rId18"/>
    <p:sldId id="272" r:id="rId19"/>
    <p:sldId id="274" r:id="rId20"/>
    <p:sldId id="276" r:id="rId21"/>
    <p:sldId id="275" r:id="rId22"/>
    <p:sldId id="277" r:id="rId23"/>
    <p:sldId id="278" r:id="rId24"/>
    <p:sldId id="279" r:id="rId25"/>
    <p:sldId id="280" r:id="rId26"/>
    <p:sldId id="281" r:id="rId27"/>
    <p:sldId id="282" r:id="rId28"/>
    <p:sldId id="284" r:id="rId29"/>
    <p:sldId id="283" r:id="rId30"/>
    <p:sldId id="285" r:id="rId31"/>
    <p:sldId id="287" r:id="rId32"/>
    <p:sldId id="286" r:id="rId33"/>
    <p:sldId id="288" r:id="rId34"/>
    <p:sldId id="290" r:id="rId35"/>
    <p:sldId id="289"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63" autoAdjust="0"/>
    <p:restoredTop sz="94660"/>
  </p:normalViewPr>
  <p:slideViewPr>
    <p:cSldViewPr>
      <p:cViewPr varScale="1">
        <p:scale>
          <a:sx n="86" d="100"/>
          <a:sy n="86" d="100"/>
        </p:scale>
        <p:origin x="-1530"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7010400" y="2052960"/>
            <a:ext cx="1981200" cy="1828800"/>
          </a:xfrm>
        </p:spPr>
        <p:txBody>
          <a:bodyPr anchor="ctr">
            <a:normAutofit/>
          </a:bodyPr>
          <a:lstStyle>
            <a:lvl1pPr marL="0" indent="0" algn="l">
              <a:buNone/>
              <a:defRPr sz="19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A8B35C11-97B8-41BD-89AE-AD5F0B316823}" type="datetimeFigureOut">
              <a:rPr lang="en-US" smtClean="0"/>
              <a:t>5/6/2014</a:t>
            </a:fld>
            <a:endParaRPr lang="en-US"/>
          </a:p>
        </p:txBody>
      </p:sp>
      <p:sp>
        <p:nvSpPr>
          <p:cNvPr id="11" name="Slide Number Placeholder 10"/>
          <p:cNvSpPr>
            <a:spLocks noGrp="1"/>
          </p:cNvSpPr>
          <p:nvPr>
            <p:ph type="sldNum" sz="quarter" idx="11"/>
          </p:nvPr>
        </p:nvSpPr>
        <p:spPr/>
        <p:txBody>
          <a:bodyPr/>
          <a:lstStyle>
            <a:lvl1pPr>
              <a:defRPr>
                <a:solidFill>
                  <a:srgbClr val="FFFFFF"/>
                </a:solidFill>
              </a:defRPr>
            </a:lvl1pPr>
          </a:lstStyle>
          <a:p>
            <a:fld id="{F25522B8-3C57-4714-B4C7-474E5E8C60A4}" type="slidenum">
              <a:rPr lang="en-US" smtClean="0"/>
              <a:t>‹#›</a:t>
            </a:fld>
            <a:endParaRPr lang="en-US"/>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en-US"/>
          </a:p>
        </p:txBody>
      </p:sp>
      <p:sp>
        <p:nvSpPr>
          <p:cNvPr id="13" name="Title 12"/>
          <p:cNvSpPr>
            <a:spLocks noGrp="1"/>
          </p:cNvSpPr>
          <p:nvPr>
            <p:ph type="title"/>
          </p:nvPr>
        </p:nvSpPr>
        <p:spPr>
          <a:xfrm>
            <a:off x="457200" y="2052960"/>
            <a:ext cx="6324600" cy="182880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B35C11-97B8-41BD-89AE-AD5F0B316823}" type="datetimeFigureOut">
              <a:rPr lang="en-US" smtClean="0"/>
              <a:t>5/6/2014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5522B8-3C57-4714-B4C7-474E5E8C60A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52400" y="147319"/>
            <a:ext cx="6705600"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47319"/>
            <a:ext cx="1956046"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162800" y="274638"/>
            <a:ext cx="1676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B35C11-97B8-41BD-89AE-AD5F0B316823}" type="datetimeFigureOut">
              <a:rPr lang="en-US" smtClean="0"/>
              <a:t>5/6/2014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F25522B8-3C57-4714-B4C7-474E5E8C60A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8B35C11-97B8-41BD-89AE-AD5F0B316823}" type="datetimeFigureOut">
              <a:rPr lang="en-US" smtClean="0"/>
              <a:t>5/6/2014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5522B8-3C57-4714-B4C7-474E5E8C60A4}"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162799" y="2892277"/>
            <a:ext cx="1600201" cy="1645920"/>
          </a:xfrm>
        </p:spPr>
        <p:txBody>
          <a:bodyPr anchor="ctr"/>
          <a:lstStyle>
            <a:lvl1pPr marL="0" indent="0">
              <a:buNone/>
              <a:defRPr sz="20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8"/>
          <p:cNvSpPr>
            <a:spLocks noGrp="1"/>
          </p:cNvSpPr>
          <p:nvPr>
            <p:ph type="dt" sz="half" idx="10"/>
          </p:nvPr>
        </p:nvSpPr>
        <p:spPr/>
        <p:txBody>
          <a:bodyPr/>
          <a:lstStyle>
            <a:lvl1pPr>
              <a:defRPr>
                <a:solidFill>
                  <a:srgbClr val="FFFFFF"/>
                </a:solidFill>
              </a:defRPr>
            </a:lvl1pPr>
          </a:lstStyle>
          <a:p>
            <a:fld id="{A8B35C11-97B8-41BD-89AE-AD5F0B316823}" type="datetimeFigureOut">
              <a:rPr lang="en-US" smtClean="0"/>
              <a:t>5/6/2014</a:t>
            </a:fld>
            <a:endParaRPr lang="en-US"/>
          </a:p>
        </p:txBody>
      </p:sp>
      <p:sp>
        <p:nvSpPr>
          <p:cNvPr id="10" name="Slide Number Placeholder 9"/>
          <p:cNvSpPr>
            <a:spLocks noGrp="1"/>
          </p:cNvSpPr>
          <p:nvPr>
            <p:ph type="sldNum" sz="quarter" idx="11"/>
          </p:nvPr>
        </p:nvSpPr>
        <p:spPr/>
        <p:txBody>
          <a:bodyPr/>
          <a:lstStyle>
            <a:lvl1pPr>
              <a:defRPr>
                <a:solidFill>
                  <a:schemeClr val="bg2"/>
                </a:solidFill>
              </a:defRPr>
            </a:lvl1pPr>
          </a:lstStyle>
          <a:p>
            <a:fld id="{F25522B8-3C57-4714-B4C7-474E5E8C60A4}" type="slidenum">
              <a:rPr lang="en-US" smtClean="0"/>
              <a:t>‹#›</a:t>
            </a:fld>
            <a:endParaRPr lang="en-US"/>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en-US"/>
          </a:p>
        </p:txBody>
      </p:sp>
      <p:sp>
        <p:nvSpPr>
          <p:cNvPr id="12" name="Title 11"/>
          <p:cNvSpPr>
            <a:spLocks noGrp="1"/>
          </p:cNvSpPr>
          <p:nvPr>
            <p:ph type="title"/>
          </p:nvPr>
        </p:nvSpPr>
        <p:spPr>
          <a:xfrm>
            <a:off x="381000" y="2892277"/>
            <a:ext cx="6324600" cy="164592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8B35C11-97B8-41BD-89AE-AD5F0B316823}" type="datetimeFigureOut">
              <a:rPr lang="en-US" smtClean="0"/>
              <a:t>5/6/2014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5522B8-3C57-4714-B4C7-474E5E8C60A4}"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22438"/>
            <a:ext cx="4040188"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399"/>
            <a:ext cx="4040188"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722438"/>
            <a:ext cx="4041775"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438399"/>
            <a:ext cx="4041775"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8B35C11-97B8-41BD-89AE-AD5F0B316823}" type="datetimeFigureOut">
              <a:rPr lang="en-US" smtClean="0"/>
              <a:t>5/6/2014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5522B8-3C57-4714-B4C7-474E5E8C60A4}"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8B35C11-97B8-41BD-89AE-AD5F0B316823}" type="datetimeFigureOut">
              <a:rPr lang="en-US" smtClean="0"/>
              <a:t>5/6/2014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5522B8-3C57-4714-B4C7-474E5E8C60A4}"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52400" y="150919"/>
            <a:ext cx="8831802"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A8B35C11-97B8-41BD-89AE-AD5F0B316823}" type="datetimeFigureOut">
              <a:rPr lang="en-US" smtClean="0"/>
              <a:t>5/6/2014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5522B8-3C57-4714-B4C7-474E5E8C60A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50876"/>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152400" y="152400"/>
            <a:ext cx="6705600" cy="6553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09600" y="304800"/>
            <a:ext cx="5867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159752" y="2130552"/>
            <a:ext cx="1673352" cy="2816352"/>
          </a:xfrm>
        </p:spPr>
        <p:txBody>
          <a:bodyPr tIns="0"/>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B35C11-97B8-41BD-89AE-AD5F0B316823}" type="datetimeFigureOut">
              <a:rPr lang="en-US" smtClean="0"/>
              <a:t>5/6/2014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F25522B8-3C57-4714-B4C7-474E5E8C60A4}" type="slidenum">
              <a:rPr lang="en-US" smtClean="0"/>
              <a:t>‹#›</a:t>
            </a:fld>
            <a:endParaRPr lang="en-US"/>
          </a:p>
        </p:txBody>
      </p:sp>
      <p:sp>
        <p:nvSpPr>
          <p:cNvPr id="11" name="Title 10"/>
          <p:cNvSpPr>
            <a:spLocks noGrp="1"/>
          </p:cNvSpPr>
          <p:nvPr>
            <p:ph type="title"/>
          </p:nvPr>
        </p:nvSpPr>
        <p:spPr>
          <a:xfrm>
            <a:off x="7159752" y="457200"/>
            <a:ext cx="1675660" cy="1673352"/>
          </a:xfrm>
        </p:spPr>
        <p:txBody>
          <a:bodyPr anchor="b"/>
          <a:lstStyle>
            <a:lvl1pPr algn="l">
              <a:defRPr sz="2000" spc="150" baseline="0"/>
            </a:lvl1pPr>
          </a:lstStyle>
          <a:p>
            <a:r>
              <a:rPr lang="en-US" smtClean="0"/>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7010400" y="150876"/>
            <a:ext cx="1981200" cy="6556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52400" y="152400"/>
            <a:ext cx="6705600" cy="6553200"/>
          </a:xfrm>
        </p:spPr>
        <p:txBody>
          <a:bodyPr anchor="ct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162800" y="2133600"/>
            <a:ext cx="1676400" cy="2971800"/>
          </a:xfrm>
        </p:spPr>
        <p:txBody>
          <a:bodyPr tIns="0"/>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B35C11-97B8-41BD-89AE-AD5F0B316823}" type="datetimeFigureOut">
              <a:rPr lang="en-US" smtClean="0"/>
              <a:t>5/6/2014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5522B8-3C57-4714-B4C7-474E5E8C60A4}" type="slidenum">
              <a:rPr lang="en-US" smtClean="0"/>
              <a:t>‹#›</a:t>
            </a:fld>
            <a:endParaRPr lang="en-US"/>
          </a:p>
        </p:txBody>
      </p:sp>
      <p:sp>
        <p:nvSpPr>
          <p:cNvPr id="10" name="Title 9"/>
          <p:cNvSpPr>
            <a:spLocks noGrp="1"/>
          </p:cNvSpPr>
          <p:nvPr>
            <p:ph type="title"/>
          </p:nvPr>
        </p:nvSpPr>
        <p:spPr>
          <a:xfrm>
            <a:off x="7162800" y="460248"/>
            <a:ext cx="1676400" cy="1673352"/>
          </a:xfrm>
        </p:spPr>
        <p:txBody>
          <a:bodyPr anchor="b"/>
          <a:lstStyle>
            <a:lvl1pPr algn="l">
              <a:defRPr sz="2000" spc="150" baseline="0">
                <a:solidFill>
                  <a:schemeClr val="tx2"/>
                </a:solidFill>
              </a:defRPr>
            </a:lvl1pPr>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634971"/>
            <a:ext cx="8831802" cy="50454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399" y="152400"/>
            <a:ext cx="8814047" cy="13464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381000" y="355847"/>
            <a:ext cx="8381260" cy="105439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80999" y="1719071"/>
            <a:ext cx="8407893" cy="440740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70888" y="6356350"/>
            <a:ext cx="2133600" cy="274320"/>
          </a:xfrm>
          <a:prstGeom prst="rect">
            <a:avLst/>
          </a:prstGeom>
        </p:spPr>
        <p:txBody>
          <a:bodyPr vert="horz" lIns="91440" tIns="45720" rIns="91440" bIns="45720" rtlCol="0" anchor="ctr"/>
          <a:lstStyle>
            <a:lvl1pPr algn="l">
              <a:defRPr sz="1100">
                <a:solidFill>
                  <a:schemeClr val="tx2"/>
                </a:solidFill>
              </a:defRPr>
            </a:lvl1pPr>
          </a:lstStyle>
          <a:p>
            <a:fld id="{A8B35C11-97B8-41BD-89AE-AD5F0B316823}" type="datetimeFigureOut">
              <a:rPr lang="en-US" smtClean="0"/>
              <a:t>5/6/2014</a:t>
            </a:fld>
            <a:endParaRPr lang="en-US"/>
          </a:p>
        </p:txBody>
      </p:sp>
      <p:sp>
        <p:nvSpPr>
          <p:cNvPr id="5" name="Footer Placeholder 4"/>
          <p:cNvSpPr>
            <a:spLocks noGrp="1"/>
          </p:cNvSpPr>
          <p:nvPr>
            <p:ph type="ftr" sz="quarter" idx="3"/>
          </p:nvPr>
        </p:nvSpPr>
        <p:spPr>
          <a:xfrm>
            <a:off x="3048000" y="6356350"/>
            <a:ext cx="3352800" cy="274320"/>
          </a:xfrm>
          <a:prstGeom prst="rect">
            <a:avLst/>
          </a:prstGeom>
        </p:spPr>
        <p:txBody>
          <a:bodyPr vert="horz" lIns="91440" tIns="45720" rIns="91440" bIns="45720" rtlCol="0" anchor="ctr"/>
          <a:lstStyle>
            <a:lvl1pPr algn="ctr">
              <a:defRPr sz="1100">
                <a:solidFill>
                  <a:schemeClr val="tx2"/>
                </a:solidFill>
              </a:defRPr>
            </a:lvl1pPr>
          </a:lstStyle>
          <a:p>
            <a:endParaRPr lang="en-US"/>
          </a:p>
        </p:txBody>
      </p:sp>
      <p:sp>
        <p:nvSpPr>
          <p:cNvPr id="6" name="Slide Number Placeholder 5"/>
          <p:cNvSpPr>
            <a:spLocks noGrp="1"/>
          </p:cNvSpPr>
          <p:nvPr>
            <p:ph type="sldNum" sz="quarter" idx="4"/>
          </p:nvPr>
        </p:nvSpPr>
        <p:spPr>
          <a:xfrm>
            <a:off x="8234680" y="6355080"/>
            <a:ext cx="582966" cy="274320"/>
          </a:xfrm>
          <a:prstGeom prst="rect">
            <a:avLst/>
          </a:prstGeom>
          <a:ln w="19050">
            <a:noFill/>
          </a:ln>
        </p:spPr>
        <p:txBody>
          <a:bodyPr vert="horz" lIns="91440" tIns="45720" rIns="91440" bIns="45720" rtlCol="0" anchor="ctr"/>
          <a:lstStyle>
            <a:lvl1pPr algn="ctr">
              <a:defRPr sz="1100">
                <a:solidFill>
                  <a:schemeClr val="tx2"/>
                </a:solidFill>
              </a:defRPr>
            </a:lvl1pPr>
          </a:lstStyle>
          <a:p>
            <a:fld id="{F25522B8-3C57-4714-B4C7-474E5E8C60A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3200" kern="1200" cap="all" spc="200" baseline="0">
          <a:ln>
            <a:noFill/>
          </a:ln>
          <a:solidFill>
            <a:schemeClr val="bg1"/>
          </a:solidFill>
          <a:effectLst/>
          <a:latin typeface="+mj-lt"/>
          <a:ea typeface="+mj-ea"/>
          <a:cs typeface="+mj-cs"/>
        </a:defRPr>
      </a:lvl1pPr>
    </p:titleStyle>
    <p:body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3cmediasolutions.org/privid/7067?key=dcbe86929c76c3dbbc2efe5be032154c9ae0df93"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owl.english.purdue.edu/owl/resource/747/01/" TargetMode="External"/><Relationship Id="rId2" Type="http://schemas.openxmlformats.org/officeDocument/2006/relationships/hyperlink" Target="https://www.canyons.edu/Offices/library/Pages/MLA-style-guide.aspx" TargetMode="External"/><Relationship Id="rId1" Type="http://schemas.openxmlformats.org/officeDocument/2006/relationships/slideLayout" Target="../slideLayouts/slideLayout2.xml"/><Relationship Id="rId4" Type="http://schemas.openxmlformats.org/officeDocument/2006/relationships/hyperlink" Target="http://www.library.cornell.edu/resrch/citmanage/ml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2" name="Title 1"/>
          <p:cNvSpPr>
            <a:spLocks noGrp="1"/>
          </p:cNvSpPr>
          <p:nvPr>
            <p:ph type="title"/>
          </p:nvPr>
        </p:nvSpPr>
        <p:spPr/>
        <p:txBody>
          <a:bodyPr/>
          <a:lstStyle/>
          <a:p>
            <a:r>
              <a:rPr lang="en-US" dirty="0" smtClean="0"/>
              <a:t>MLA 1:</a:t>
            </a:r>
            <a:br>
              <a:rPr lang="en-US" dirty="0" smtClean="0"/>
            </a:br>
            <a:r>
              <a:rPr lang="en-US" dirty="0" smtClean="0"/>
              <a:t>In-Text Citation </a:t>
            </a:r>
            <a:br>
              <a:rPr lang="en-US" dirty="0" smtClean="0"/>
            </a:br>
            <a:r>
              <a:rPr lang="en-US" dirty="0" smtClean="0"/>
              <a:t>and Works Cited</a:t>
            </a:r>
            <a:endParaRPr lang="en-US" dirty="0"/>
          </a:p>
        </p:txBody>
      </p:sp>
    </p:spTree>
    <p:extLst>
      <p:ext uri="{BB962C8B-B14F-4D97-AF65-F5344CB8AC3E}">
        <p14:creationId xmlns:p14="http://schemas.microsoft.com/office/powerpoint/2010/main" val="3576016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Sample Later Page</a:t>
            </a:r>
            <a:endParaRPr lang="en-US" dirty="0"/>
          </a:p>
        </p:txBody>
      </p:sp>
      <p:pic>
        <p:nvPicPr>
          <p:cNvPr id="4" name="Picture 3"/>
          <p:cNvPicPr>
            <a:picLocks noChangeAspect="1"/>
          </p:cNvPicPr>
          <p:nvPr/>
        </p:nvPicPr>
        <p:blipFill rotWithShape="1">
          <a:blip r:embed="rId2"/>
          <a:srcRect l="19546" t="18750" r="20718" b="8333"/>
          <a:stretch/>
        </p:blipFill>
        <p:spPr>
          <a:xfrm>
            <a:off x="1107359" y="1676400"/>
            <a:ext cx="6928541" cy="4754880"/>
          </a:xfrm>
          <a:prstGeom prst="rect">
            <a:avLst/>
          </a:prstGeom>
        </p:spPr>
      </p:pic>
    </p:spTree>
    <p:extLst>
      <p:ext uri="{BB962C8B-B14F-4D97-AF65-F5344CB8AC3E}">
        <p14:creationId xmlns:p14="http://schemas.microsoft.com/office/powerpoint/2010/main" val="3460404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Watch </a:t>
            </a:r>
            <a:r>
              <a:rPr lang="en-US" dirty="0" smtClean="0">
                <a:solidFill>
                  <a:srgbClr val="FF0000"/>
                </a:solidFill>
                <a:hlinkClick r:id="rId2"/>
              </a:rPr>
              <a:t>this video </a:t>
            </a:r>
            <a:r>
              <a:rPr lang="en-US" dirty="0" smtClean="0"/>
              <a:t>to learn!</a:t>
            </a:r>
            <a:endParaRPr lang="en-US" dirty="0"/>
          </a:p>
        </p:txBody>
      </p:sp>
      <p:sp>
        <p:nvSpPr>
          <p:cNvPr id="3" name="Title 2"/>
          <p:cNvSpPr>
            <a:spLocks noGrp="1"/>
          </p:cNvSpPr>
          <p:nvPr>
            <p:ph type="title"/>
          </p:nvPr>
        </p:nvSpPr>
        <p:spPr/>
        <p:txBody>
          <a:bodyPr/>
          <a:lstStyle/>
          <a:p>
            <a:r>
              <a:rPr lang="en-US" dirty="0" smtClean="0"/>
              <a:t>Not sure how to set up the page using Microsoft word?</a:t>
            </a:r>
            <a:endParaRPr lang="en-US" dirty="0"/>
          </a:p>
        </p:txBody>
      </p:sp>
      <p:pic>
        <p:nvPicPr>
          <p:cNvPr id="4" name="Picture 3"/>
          <p:cNvPicPr>
            <a:picLocks noChangeAspect="1"/>
          </p:cNvPicPr>
          <p:nvPr/>
        </p:nvPicPr>
        <p:blipFill>
          <a:blip r:embed="rId3"/>
          <a:stretch>
            <a:fillRect/>
          </a:stretch>
        </p:blipFill>
        <p:spPr>
          <a:xfrm>
            <a:off x="685800" y="2362199"/>
            <a:ext cx="6248400" cy="4110789"/>
          </a:xfrm>
          <a:prstGeom prst="rect">
            <a:avLst/>
          </a:prstGeom>
        </p:spPr>
      </p:pic>
    </p:spTree>
    <p:extLst>
      <p:ext uri="{BB962C8B-B14F-4D97-AF65-F5344CB8AC3E}">
        <p14:creationId xmlns:p14="http://schemas.microsoft.com/office/powerpoint/2010/main" val="39029716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smtClean="0"/>
              <a:t>When discussing an author’s text, the title may be </a:t>
            </a:r>
            <a:r>
              <a:rPr lang="en-US" i="1" dirty="0" smtClean="0"/>
              <a:t>in italics</a:t>
            </a:r>
            <a:r>
              <a:rPr lang="en-US" dirty="0" smtClean="0"/>
              <a:t> or “in quotations.”  Here’s how to decide which to use:</a:t>
            </a:r>
          </a:p>
          <a:p>
            <a:pPr marL="45720" indent="0">
              <a:buNone/>
            </a:pPr>
            <a:endParaRPr lang="en-US" dirty="0"/>
          </a:p>
        </p:txBody>
      </p:sp>
      <p:sp>
        <p:nvSpPr>
          <p:cNvPr id="3" name="Title 2"/>
          <p:cNvSpPr>
            <a:spLocks noGrp="1"/>
          </p:cNvSpPr>
          <p:nvPr>
            <p:ph type="title"/>
          </p:nvPr>
        </p:nvSpPr>
        <p:spPr/>
        <p:txBody>
          <a:bodyPr/>
          <a:lstStyle/>
          <a:p>
            <a:r>
              <a:rPr lang="en-US" dirty="0" smtClean="0"/>
              <a:t>One more formatting note:  </a:t>
            </a:r>
            <a:br>
              <a:rPr lang="en-US" dirty="0" smtClean="0"/>
            </a:br>
            <a:r>
              <a:rPr lang="en-US" dirty="0" smtClean="0"/>
              <a:t>Italics and quotation marks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500564820"/>
              </p:ext>
            </p:extLst>
          </p:nvPr>
        </p:nvGraphicFramePr>
        <p:xfrm>
          <a:off x="609600" y="2514600"/>
          <a:ext cx="7924800" cy="3200400"/>
        </p:xfrm>
        <a:graphic>
          <a:graphicData uri="http://schemas.openxmlformats.org/drawingml/2006/table">
            <a:tbl>
              <a:tblPr firstRow="1" bandRow="1">
                <a:tableStyleId>{5C22544A-7EE6-4342-B048-85BDC9FD1C3A}</a:tableStyleId>
              </a:tblPr>
              <a:tblGrid>
                <a:gridCol w="3962400"/>
                <a:gridCol w="3962400"/>
              </a:tblGrid>
              <a:tr h="370840">
                <a:tc>
                  <a:txBody>
                    <a:bodyPr/>
                    <a:lstStyle/>
                    <a:p>
                      <a:pPr algn="ctr"/>
                      <a:r>
                        <a:rPr lang="en-US" i="1" dirty="0" smtClean="0"/>
                        <a:t>Italics:</a:t>
                      </a:r>
                    </a:p>
                    <a:p>
                      <a:pPr algn="ctr"/>
                      <a:r>
                        <a:rPr lang="en-US" i="0" dirty="0" smtClean="0"/>
                        <a:t>Long</a:t>
                      </a:r>
                      <a:r>
                        <a:rPr lang="en-US" i="0" baseline="0" dirty="0" smtClean="0"/>
                        <a:t> Works </a:t>
                      </a:r>
                      <a:endParaRPr lang="en-US" i="0" dirty="0"/>
                    </a:p>
                  </a:txBody>
                  <a:tcPr/>
                </a:tc>
                <a:tc>
                  <a:txBody>
                    <a:bodyPr/>
                    <a:lstStyle/>
                    <a:p>
                      <a:pPr algn="ctr"/>
                      <a:r>
                        <a:rPr lang="en-US" dirty="0" smtClean="0"/>
                        <a:t>“Quotation Marks:”</a:t>
                      </a:r>
                      <a:br>
                        <a:rPr lang="en-US" dirty="0" smtClean="0"/>
                      </a:br>
                      <a:r>
                        <a:rPr lang="en-US" dirty="0" smtClean="0"/>
                        <a:t>Short Works</a:t>
                      </a:r>
                      <a:endParaRPr lang="en-US" dirty="0"/>
                    </a:p>
                  </a:txBody>
                  <a:tcPr/>
                </a:tc>
              </a:tr>
              <a:tr h="370840">
                <a:tc>
                  <a:txBody>
                    <a:bodyPr/>
                    <a:lstStyle/>
                    <a:p>
                      <a:r>
                        <a:rPr lang="en-US" dirty="0" smtClean="0"/>
                        <a:t>Titles</a:t>
                      </a:r>
                      <a:r>
                        <a:rPr lang="en-US" baseline="0" dirty="0" smtClean="0"/>
                        <a:t> of books</a:t>
                      </a:r>
                    </a:p>
                    <a:p>
                      <a:r>
                        <a:rPr lang="en-US" baseline="0" dirty="0" smtClean="0"/>
                        <a:t>Titles of publications like magazines or newspapers</a:t>
                      </a:r>
                    </a:p>
                    <a:p>
                      <a:r>
                        <a:rPr lang="en-US" baseline="0" dirty="0" smtClean="0"/>
                        <a:t>Long poems (</a:t>
                      </a:r>
                      <a:r>
                        <a:rPr lang="en-US" i="1" baseline="0" dirty="0" smtClean="0"/>
                        <a:t>Beowulf </a:t>
                      </a:r>
                      <a:r>
                        <a:rPr lang="en-US" i="0" baseline="0" dirty="0" smtClean="0"/>
                        <a:t>or </a:t>
                      </a:r>
                      <a:r>
                        <a:rPr lang="en-US" i="1" baseline="0" dirty="0" smtClean="0"/>
                        <a:t>The Odyssey</a:t>
                      </a:r>
                      <a:r>
                        <a:rPr lang="en-US" i="0" baseline="0" dirty="0" smtClean="0"/>
                        <a:t>)</a:t>
                      </a:r>
                    </a:p>
                    <a:p>
                      <a:r>
                        <a:rPr lang="en-US" i="0" baseline="0" dirty="0" smtClean="0"/>
                        <a:t>Plays</a:t>
                      </a:r>
                    </a:p>
                    <a:p>
                      <a:r>
                        <a:rPr lang="en-US" i="0" baseline="0" dirty="0" smtClean="0"/>
                        <a:t>Films</a:t>
                      </a:r>
                    </a:p>
                    <a:p>
                      <a:r>
                        <a:rPr lang="en-US" i="0" baseline="0" dirty="0" smtClean="0"/>
                        <a:t>Titles of television or radio programs</a:t>
                      </a:r>
                    </a:p>
                    <a:p>
                      <a:r>
                        <a:rPr lang="en-US" i="0" baseline="0" dirty="0" smtClean="0"/>
                        <a:t>Musical compositions</a:t>
                      </a:r>
                    </a:p>
                    <a:p>
                      <a:r>
                        <a:rPr lang="en-US" i="0" baseline="0" dirty="0" smtClean="0"/>
                        <a:t>Titles of visual art</a:t>
                      </a:r>
                    </a:p>
                  </a:txBody>
                  <a:tcPr/>
                </a:tc>
                <a:tc>
                  <a:txBody>
                    <a:bodyPr/>
                    <a:lstStyle/>
                    <a:p>
                      <a:r>
                        <a:rPr lang="en-US" dirty="0" smtClean="0"/>
                        <a:t>Newspaper</a:t>
                      </a:r>
                      <a:r>
                        <a:rPr lang="en-US" baseline="0" dirty="0" smtClean="0"/>
                        <a:t> or magazine articles</a:t>
                      </a:r>
                    </a:p>
                    <a:p>
                      <a:r>
                        <a:rPr lang="en-US" baseline="0" dirty="0" smtClean="0"/>
                        <a:t>Poems</a:t>
                      </a:r>
                    </a:p>
                    <a:p>
                      <a:r>
                        <a:rPr lang="en-US" baseline="0" dirty="0" smtClean="0"/>
                        <a:t>Short stories</a:t>
                      </a:r>
                    </a:p>
                    <a:p>
                      <a:r>
                        <a:rPr lang="en-US" baseline="0" dirty="0" smtClean="0"/>
                        <a:t>Songs</a:t>
                      </a:r>
                    </a:p>
                    <a:p>
                      <a:r>
                        <a:rPr lang="en-US" baseline="0" dirty="0" smtClean="0"/>
                        <a:t>Episodes of television or radio programs</a:t>
                      </a:r>
                    </a:p>
                    <a:p>
                      <a:r>
                        <a:rPr lang="en-US" baseline="0" dirty="0" smtClean="0"/>
                        <a:t>Chapters or other subdivisions of books</a:t>
                      </a:r>
                      <a:endParaRPr lang="en-US" dirty="0"/>
                    </a:p>
                  </a:txBody>
                  <a:tcPr/>
                </a:tc>
              </a:tr>
            </a:tbl>
          </a:graphicData>
        </a:graphic>
      </p:graphicFrame>
    </p:spTree>
    <p:extLst>
      <p:ext uri="{BB962C8B-B14F-4D97-AF65-F5344CB8AC3E}">
        <p14:creationId xmlns:p14="http://schemas.microsoft.com/office/powerpoint/2010/main" val="10779702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title"/>
          </p:nvPr>
        </p:nvSpPr>
        <p:spPr/>
        <p:txBody>
          <a:bodyPr/>
          <a:lstStyle/>
          <a:p>
            <a:r>
              <a:rPr lang="en-US" dirty="0" smtClean="0"/>
              <a:t>In-Text Citation</a:t>
            </a:r>
            <a:endParaRPr lang="en-US" dirty="0"/>
          </a:p>
        </p:txBody>
      </p:sp>
    </p:spTree>
    <p:extLst>
      <p:ext uri="{BB962C8B-B14F-4D97-AF65-F5344CB8AC3E}">
        <p14:creationId xmlns:p14="http://schemas.microsoft.com/office/powerpoint/2010/main" val="41439467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smtClean="0"/>
              <a:t>To cite a quote using MLA style, you will need to include four different elements:</a:t>
            </a:r>
          </a:p>
          <a:p>
            <a:pPr marL="502920" indent="-457200">
              <a:buAutoNum type="arabicPeriod"/>
            </a:pPr>
            <a:r>
              <a:rPr lang="en-US" dirty="0" smtClean="0"/>
              <a:t>Quotation marks</a:t>
            </a:r>
          </a:p>
          <a:p>
            <a:pPr marL="502920" indent="-457200">
              <a:buAutoNum type="arabicPeriod"/>
            </a:pPr>
            <a:r>
              <a:rPr lang="en-US" dirty="0" smtClean="0"/>
              <a:t>Signal phrase</a:t>
            </a:r>
          </a:p>
          <a:p>
            <a:pPr marL="502920" indent="-457200">
              <a:buAutoNum type="arabicPeriod"/>
            </a:pPr>
            <a:r>
              <a:rPr lang="en-US" dirty="0" smtClean="0"/>
              <a:t>In-text citation</a:t>
            </a:r>
          </a:p>
          <a:p>
            <a:pPr marL="502920" indent="-457200">
              <a:buAutoNum type="arabicPeriod"/>
            </a:pPr>
            <a:r>
              <a:rPr lang="en-US" dirty="0" smtClean="0"/>
              <a:t>Works Cited page (to be discussed in the next section)</a:t>
            </a:r>
            <a:endParaRPr lang="en-US" dirty="0"/>
          </a:p>
        </p:txBody>
      </p:sp>
      <p:sp>
        <p:nvSpPr>
          <p:cNvPr id="3" name="Title 2"/>
          <p:cNvSpPr>
            <a:spLocks noGrp="1"/>
          </p:cNvSpPr>
          <p:nvPr>
            <p:ph type="title"/>
          </p:nvPr>
        </p:nvSpPr>
        <p:spPr/>
        <p:txBody>
          <a:bodyPr/>
          <a:lstStyle/>
          <a:p>
            <a:r>
              <a:rPr lang="en-US" dirty="0" smtClean="0"/>
              <a:t>Citing in MLA Style</a:t>
            </a:r>
            <a:endParaRPr lang="en-US" dirty="0"/>
          </a:p>
        </p:txBody>
      </p:sp>
    </p:spTree>
    <p:extLst>
      <p:ext uri="{BB962C8B-B14F-4D97-AF65-F5344CB8AC3E}">
        <p14:creationId xmlns:p14="http://schemas.microsoft.com/office/powerpoint/2010/main" val="28067531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4600" y="1719071"/>
            <a:ext cx="6274292" cy="4407408"/>
          </a:xfrm>
        </p:spPr>
        <p:txBody>
          <a:bodyPr/>
          <a:lstStyle/>
          <a:p>
            <a:r>
              <a:rPr lang="en-US" dirty="0" smtClean="0"/>
              <a:t>Quotation marks appear around any text that you did not write</a:t>
            </a:r>
          </a:p>
          <a:p>
            <a:r>
              <a:rPr lang="en-US" dirty="0" smtClean="0"/>
              <a:t>They tell the reader that another author (not you) is speaking</a:t>
            </a:r>
          </a:p>
          <a:p>
            <a:endParaRPr lang="en-US" dirty="0"/>
          </a:p>
          <a:p>
            <a:pPr marL="45720" indent="0">
              <a:buNone/>
            </a:pPr>
            <a:r>
              <a:rPr lang="en-US" dirty="0" smtClean="0"/>
              <a:t>Example:</a:t>
            </a:r>
          </a:p>
          <a:p>
            <a:pPr marL="45720" indent="0">
              <a:buNone/>
            </a:pPr>
            <a:r>
              <a:rPr lang="en-US" dirty="0" smtClean="0"/>
              <a:t>“As soon as children learn to evaluate themselves, some of them become afraid of challenges.”</a:t>
            </a:r>
            <a:endParaRPr lang="en-US" dirty="0"/>
          </a:p>
        </p:txBody>
      </p:sp>
      <p:sp>
        <p:nvSpPr>
          <p:cNvPr id="3" name="Title 2"/>
          <p:cNvSpPr>
            <a:spLocks noGrp="1"/>
          </p:cNvSpPr>
          <p:nvPr>
            <p:ph type="title"/>
          </p:nvPr>
        </p:nvSpPr>
        <p:spPr/>
        <p:txBody>
          <a:bodyPr/>
          <a:lstStyle/>
          <a:p>
            <a:r>
              <a:rPr lang="en-US" dirty="0" smtClean="0"/>
              <a:t>Step 1:  “Quotation Marks”</a:t>
            </a:r>
            <a:endParaRPr lang="en-US" dirty="0"/>
          </a:p>
        </p:txBody>
      </p:sp>
      <p:pic>
        <p:nvPicPr>
          <p:cNvPr id="4" name="Picture 3"/>
          <p:cNvPicPr>
            <a:picLocks noChangeAspect="1"/>
          </p:cNvPicPr>
          <p:nvPr/>
        </p:nvPicPr>
        <p:blipFill>
          <a:blip r:embed="rId2"/>
          <a:stretch>
            <a:fillRect/>
          </a:stretch>
        </p:blipFill>
        <p:spPr>
          <a:xfrm>
            <a:off x="385762" y="1981200"/>
            <a:ext cx="1875282" cy="2628900"/>
          </a:xfrm>
          <a:prstGeom prst="rect">
            <a:avLst/>
          </a:prstGeom>
        </p:spPr>
      </p:pic>
    </p:spTree>
    <p:extLst>
      <p:ext uri="{BB962C8B-B14F-4D97-AF65-F5344CB8AC3E}">
        <p14:creationId xmlns:p14="http://schemas.microsoft.com/office/powerpoint/2010/main" val="32591987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0"/>
            <a:ext cx="5181601" cy="4986529"/>
          </a:xfrm>
        </p:spPr>
        <p:txBody>
          <a:bodyPr/>
          <a:lstStyle/>
          <a:p>
            <a:r>
              <a:rPr lang="en-US" dirty="0" smtClean="0"/>
              <a:t>Once the original text is in “quotation marks,” add a signal phrase.</a:t>
            </a:r>
          </a:p>
          <a:p>
            <a:r>
              <a:rPr lang="en-US" dirty="0" smtClean="0"/>
              <a:t>A signal phrase indicates </a:t>
            </a:r>
            <a:r>
              <a:rPr lang="en-US" b="1" dirty="0" smtClean="0"/>
              <a:t>who</a:t>
            </a:r>
            <a:r>
              <a:rPr lang="en-US" dirty="0" smtClean="0"/>
              <a:t> is speaking in the quote.</a:t>
            </a:r>
          </a:p>
          <a:p>
            <a:r>
              <a:rPr lang="en-US" dirty="0" smtClean="0"/>
              <a:t>It improves flow and gives important background information for the reader.</a:t>
            </a:r>
          </a:p>
          <a:p>
            <a:endParaRPr lang="en-US" dirty="0"/>
          </a:p>
          <a:p>
            <a:pPr marL="45720" indent="0">
              <a:buNone/>
            </a:pPr>
            <a:r>
              <a:rPr lang="en-US" dirty="0" smtClean="0"/>
              <a:t>Example:</a:t>
            </a:r>
          </a:p>
          <a:p>
            <a:pPr marL="45720" indent="0">
              <a:buNone/>
            </a:pPr>
            <a:r>
              <a:rPr lang="en-US" dirty="0" smtClean="0"/>
              <a:t>According to psychologist Dr. Carol </a:t>
            </a:r>
            <a:r>
              <a:rPr lang="en-US" dirty="0" err="1" smtClean="0"/>
              <a:t>Dweck</a:t>
            </a:r>
            <a:r>
              <a:rPr lang="en-US" dirty="0" smtClean="0"/>
              <a:t>, “</a:t>
            </a:r>
            <a:r>
              <a:rPr lang="en-US" dirty="0"/>
              <a:t>a</a:t>
            </a:r>
            <a:r>
              <a:rPr lang="en-US" dirty="0" smtClean="0"/>
              <a:t>s </a:t>
            </a:r>
            <a:r>
              <a:rPr lang="en-US" dirty="0"/>
              <a:t>soon as children learn to evaluate themselves, some of them become afraid of challenges.”</a:t>
            </a:r>
          </a:p>
          <a:p>
            <a:pPr marL="45720" indent="0">
              <a:buNone/>
            </a:pPr>
            <a:endParaRPr lang="en-US" dirty="0"/>
          </a:p>
        </p:txBody>
      </p:sp>
      <p:sp>
        <p:nvSpPr>
          <p:cNvPr id="3" name="Title 2"/>
          <p:cNvSpPr>
            <a:spLocks noGrp="1"/>
          </p:cNvSpPr>
          <p:nvPr>
            <p:ph type="title"/>
          </p:nvPr>
        </p:nvSpPr>
        <p:spPr/>
        <p:txBody>
          <a:bodyPr/>
          <a:lstStyle/>
          <a:p>
            <a:r>
              <a:rPr lang="en-US" dirty="0" smtClean="0"/>
              <a:t>Step 2:  Signal Phrase</a:t>
            </a:r>
            <a:endParaRPr lang="en-US" dirty="0"/>
          </a:p>
        </p:txBody>
      </p:sp>
      <p:pic>
        <p:nvPicPr>
          <p:cNvPr id="1026" name="Picture 2" descr="http://hallmark-group.net/wp-content/uploads/2010/11/E-Air-Traffic-Controll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1981200"/>
            <a:ext cx="2847975" cy="4276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26573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smtClean="0"/>
              <a:t>You can use a wide variety of signal phrases.  The most common is probably “according to,” but you can also use any verb that means “says.”</a:t>
            </a:r>
          </a:p>
          <a:p>
            <a:pPr marL="45720" indent="0">
              <a:buNone/>
            </a:pPr>
            <a:endParaRPr lang="en-US" dirty="0"/>
          </a:p>
          <a:p>
            <a:pPr marL="4629150">
              <a:buNone/>
            </a:pPr>
            <a:r>
              <a:rPr lang="en-US" dirty="0" smtClean="0"/>
              <a:t>For example:</a:t>
            </a:r>
          </a:p>
          <a:p>
            <a:pPr marL="4629150"/>
            <a:r>
              <a:rPr lang="en-US" dirty="0" smtClean="0"/>
              <a:t>Dr. Carol </a:t>
            </a:r>
            <a:r>
              <a:rPr lang="en-US" dirty="0" err="1" smtClean="0"/>
              <a:t>Dweck</a:t>
            </a:r>
            <a:r>
              <a:rPr lang="en-US" dirty="0" smtClean="0"/>
              <a:t> states</a:t>
            </a:r>
          </a:p>
          <a:p>
            <a:pPr marL="4629150"/>
            <a:r>
              <a:rPr lang="en-US" dirty="0"/>
              <a:t>Dr. Carol </a:t>
            </a:r>
            <a:r>
              <a:rPr lang="en-US" dirty="0" err="1" smtClean="0"/>
              <a:t>Dweck</a:t>
            </a:r>
            <a:r>
              <a:rPr lang="en-US" dirty="0" smtClean="0"/>
              <a:t> argues</a:t>
            </a:r>
          </a:p>
          <a:p>
            <a:pPr marL="4629150"/>
            <a:r>
              <a:rPr lang="en-US" dirty="0"/>
              <a:t>Dr. Carol </a:t>
            </a:r>
            <a:r>
              <a:rPr lang="en-US" dirty="0" err="1" smtClean="0"/>
              <a:t>Dweck</a:t>
            </a:r>
            <a:r>
              <a:rPr lang="en-US" dirty="0" smtClean="0"/>
              <a:t> emphasizes</a:t>
            </a:r>
          </a:p>
          <a:p>
            <a:pPr marL="4629150"/>
            <a:r>
              <a:rPr lang="en-US" dirty="0"/>
              <a:t>Dr. Carol </a:t>
            </a:r>
            <a:r>
              <a:rPr lang="en-US" dirty="0" err="1" smtClean="0"/>
              <a:t>Dweck</a:t>
            </a:r>
            <a:r>
              <a:rPr lang="en-US" dirty="0" smtClean="0"/>
              <a:t> describes</a:t>
            </a:r>
          </a:p>
          <a:p>
            <a:pPr marL="4629150"/>
            <a:r>
              <a:rPr lang="en-US" dirty="0"/>
              <a:t>Dr. Carol </a:t>
            </a:r>
            <a:r>
              <a:rPr lang="en-US" dirty="0" err="1" smtClean="0"/>
              <a:t>Dweck</a:t>
            </a:r>
            <a:r>
              <a:rPr lang="en-US" dirty="0" smtClean="0"/>
              <a:t> illustrates</a:t>
            </a:r>
          </a:p>
          <a:p>
            <a:pPr marL="4629150"/>
            <a:r>
              <a:rPr lang="en-US" dirty="0"/>
              <a:t>Dr. Carol </a:t>
            </a:r>
            <a:r>
              <a:rPr lang="en-US" dirty="0" err="1" smtClean="0"/>
              <a:t>Dweck</a:t>
            </a:r>
            <a:r>
              <a:rPr lang="en-US" dirty="0" smtClean="0"/>
              <a:t> notes</a:t>
            </a:r>
          </a:p>
          <a:p>
            <a:pPr marL="4629150"/>
            <a:r>
              <a:rPr lang="en-US" dirty="0"/>
              <a:t>Dr. Carol </a:t>
            </a:r>
            <a:r>
              <a:rPr lang="en-US" dirty="0" err="1" smtClean="0"/>
              <a:t>Dweck</a:t>
            </a:r>
            <a:r>
              <a:rPr lang="en-US" dirty="0" smtClean="0"/>
              <a:t> suggests</a:t>
            </a:r>
            <a:endParaRPr lang="en-US" dirty="0"/>
          </a:p>
          <a:p>
            <a:endParaRPr lang="en-US" dirty="0"/>
          </a:p>
          <a:p>
            <a:pPr marL="45720" indent="0">
              <a:buNone/>
            </a:pPr>
            <a:endParaRPr lang="en-US" dirty="0"/>
          </a:p>
          <a:p>
            <a:endParaRPr lang="en-US" dirty="0"/>
          </a:p>
          <a:p>
            <a:endParaRPr lang="en-US" dirty="0"/>
          </a:p>
          <a:p>
            <a:endParaRPr lang="en-US" dirty="0"/>
          </a:p>
          <a:p>
            <a:endParaRPr lang="en-US" dirty="0"/>
          </a:p>
        </p:txBody>
      </p:sp>
      <p:sp>
        <p:nvSpPr>
          <p:cNvPr id="3" name="Title 2"/>
          <p:cNvSpPr>
            <a:spLocks noGrp="1"/>
          </p:cNvSpPr>
          <p:nvPr>
            <p:ph type="title"/>
          </p:nvPr>
        </p:nvSpPr>
        <p:spPr/>
        <p:txBody>
          <a:bodyPr/>
          <a:lstStyle/>
          <a:p>
            <a:r>
              <a:rPr lang="en-US" dirty="0" smtClean="0"/>
              <a:t>Possible Signal phrases</a:t>
            </a:r>
            <a:endParaRPr lang="en-US" dirty="0"/>
          </a:p>
        </p:txBody>
      </p:sp>
      <p:pic>
        <p:nvPicPr>
          <p:cNvPr id="4" name="Picture 3"/>
          <p:cNvPicPr>
            <a:picLocks noChangeAspect="1"/>
          </p:cNvPicPr>
          <p:nvPr/>
        </p:nvPicPr>
        <p:blipFill>
          <a:blip r:embed="rId2"/>
          <a:stretch>
            <a:fillRect/>
          </a:stretch>
        </p:blipFill>
        <p:spPr>
          <a:xfrm>
            <a:off x="228600" y="3200400"/>
            <a:ext cx="4489689" cy="2743200"/>
          </a:xfrm>
          <a:prstGeom prst="rect">
            <a:avLst/>
          </a:prstGeom>
        </p:spPr>
      </p:pic>
    </p:spTree>
    <p:extLst>
      <p:ext uri="{BB962C8B-B14F-4D97-AF65-F5344CB8AC3E}">
        <p14:creationId xmlns:p14="http://schemas.microsoft.com/office/powerpoint/2010/main" val="20020922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After the quote, include the page number in parentheses.</a:t>
            </a:r>
          </a:p>
          <a:p>
            <a:r>
              <a:rPr lang="en-US" dirty="0" smtClean="0"/>
              <a:t>This allows your reader to locate your source and learn more.</a:t>
            </a:r>
          </a:p>
          <a:p>
            <a:endParaRPr lang="en-US" dirty="0"/>
          </a:p>
          <a:p>
            <a:pPr marL="45720" indent="0">
              <a:buNone/>
            </a:pPr>
            <a:r>
              <a:rPr lang="en-US" dirty="0" smtClean="0"/>
              <a:t>Example:</a:t>
            </a:r>
          </a:p>
          <a:p>
            <a:pPr marL="45720" indent="0">
              <a:buNone/>
            </a:pPr>
            <a:r>
              <a:rPr lang="en-US" dirty="0"/>
              <a:t>According to psychologist Dr. Carol </a:t>
            </a:r>
            <a:r>
              <a:rPr lang="en-US" dirty="0" err="1"/>
              <a:t>Dweck</a:t>
            </a:r>
            <a:r>
              <a:rPr lang="en-US" dirty="0"/>
              <a:t>, “as soon as children learn to evaluate themselves, some of them become afraid of </a:t>
            </a:r>
            <a:r>
              <a:rPr lang="en-US" dirty="0" smtClean="0"/>
              <a:t>challenges” (16).</a:t>
            </a:r>
            <a:endParaRPr lang="en-US" dirty="0"/>
          </a:p>
          <a:p>
            <a:pPr marL="45720" indent="0">
              <a:buNone/>
            </a:pPr>
            <a:endParaRPr lang="en-US" dirty="0"/>
          </a:p>
        </p:txBody>
      </p:sp>
      <p:sp>
        <p:nvSpPr>
          <p:cNvPr id="3" name="Title 2"/>
          <p:cNvSpPr>
            <a:spLocks noGrp="1"/>
          </p:cNvSpPr>
          <p:nvPr>
            <p:ph type="title"/>
          </p:nvPr>
        </p:nvSpPr>
        <p:spPr/>
        <p:txBody>
          <a:bodyPr/>
          <a:lstStyle/>
          <a:p>
            <a:r>
              <a:rPr lang="en-US" dirty="0" smtClean="0"/>
              <a:t>Step 3:  In-Text Citation</a:t>
            </a:r>
            <a:endParaRPr lang="en-US" dirty="0"/>
          </a:p>
        </p:txBody>
      </p:sp>
      <p:sp>
        <p:nvSpPr>
          <p:cNvPr id="4" name="Up Arrow Callout 3"/>
          <p:cNvSpPr/>
          <p:nvPr/>
        </p:nvSpPr>
        <p:spPr>
          <a:xfrm>
            <a:off x="371474" y="4191000"/>
            <a:ext cx="3429000" cy="2438400"/>
          </a:xfrm>
          <a:prstGeom prst="upArrowCallout">
            <a:avLst>
              <a:gd name="adj1" fmla="val 19375"/>
              <a:gd name="adj2" fmla="val 25000"/>
              <a:gd name="adj3" fmla="val 25000"/>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Note the order of the punctuation.</a:t>
            </a:r>
            <a:endParaRPr lang="en-US" dirty="0"/>
          </a:p>
        </p:txBody>
      </p:sp>
    </p:spTree>
    <p:extLst>
      <p:ext uri="{BB962C8B-B14F-4D97-AF65-F5344CB8AC3E}">
        <p14:creationId xmlns:p14="http://schemas.microsoft.com/office/powerpoint/2010/main" val="283004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0"/>
            <a:ext cx="8407893" cy="4910329"/>
          </a:xfrm>
        </p:spPr>
        <p:txBody>
          <a:bodyPr>
            <a:normAutofit/>
          </a:bodyPr>
          <a:lstStyle/>
          <a:p>
            <a:r>
              <a:rPr lang="en-US" dirty="0" smtClean="0"/>
              <a:t>If you do not name the author in the signal phrase, include his/her name in the in-text citation</a:t>
            </a:r>
          </a:p>
          <a:p>
            <a:pPr lvl="1"/>
            <a:r>
              <a:rPr lang="en-US" dirty="0" smtClean="0"/>
              <a:t>Example:  (</a:t>
            </a:r>
            <a:r>
              <a:rPr lang="en-US" dirty="0" err="1" smtClean="0"/>
              <a:t>Dweck</a:t>
            </a:r>
            <a:r>
              <a:rPr lang="en-US" dirty="0" smtClean="0"/>
              <a:t> 16).</a:t>
            </a:r>
          </a:p>
          <a:p>
            <a:endParaRPr lang="en-US" dirty="0" smtClean="0"/>
          </a:p>
          <a:p>
            <a:r>
              <a:rPr lang="en-US" dirty="0" smtClean="0"/>
              <a:t>If your work does not include page numbers (like many online sources), do not provide a page number</a:t>
            </a:r>
          </a:p>
          <a:p>
            <a:pPr lvl="1"/>
            <a:r>
              <a:rPr lang="en-US" dirty="0" smtClean="0"/>
              <a:t>Example:  If the author is named in a signal phrase…</a:t>
            </a:r>
          </a:p>
          <a:p>
            <a:pPr marL="365760" lvl="1" indent="0">
              <a:buNone/>
            </a:pPr>
            <a:r>
              <a:rPr lang="en-US" dirty="0" smtClean="0"/>
              <a:t>John McWhorter describes </a:t>
            </a:r>
            <a:r>
              <a:rPr lang="en-US" dirty="0" err="1" smtClean="0"/>
              <a:t>microaggresions</a:t>
            </a:r>
            <a:r>
              <a:rPr lang="en-US" dirty="0" smtClean="0"/>
              <a:t> as “quiet</a:t>
            </a:r>
            <a:r>
              <a:rPr lang="en-US" dirty="0"/>
              <a:t>, often unintended slights — racist or sexist — that make a person feel underestimated on the basis of their color or gender</a:t>
            </a:r>
            <a:r>
              <a:rPr lang="en-US" dirty="0" smtClean="0"/>
              <a:t>.”</a:t>
            </a:r>
          </a:p>
          <a:p>
            <a:pPr marL="365760" lvl="1" indent="0">
              <a:buNone/>
            </a:pPr>
            <a:endParaRPr lang="en-US" dirty="0" smtClean="0"/>
          </a:p>
          <a:p>
            <a:pPr lvl="1"/>
            <a:r>
              <a:rPr lang="en-US" dirty="0" smtClean="0"/>
              <a:t>Example:  If the author is not named in a signal phrase…</a:t>
            </a:r>
          </a:p>
          <a:p>
            <a:pPr marL="365760" lvl="1" indent="0">
              <a:buNone/>
            </a:pPr>
            <a:r>
              <a:rPr lang="en-US" dirty="0" err="1" smtClean="0"/>
              <a:t>Microaggressions</a:t>
            </a:r>
            <a:r>
              <a:rPr lang="en-US" dirty="0" smtClean="0"/>
              <a:t> are “quiet</a:t>
            </a:r>
            <a:r>
              <a:rPr lang="en-US" dirty="0"/>
              <a:t>, often unintended slights — racist or sexist — that make a person feel underestimated on the basis of their color or </a:t>
            </a:r>
            <a:r>
              <a:rPr lang="en-US" dirty="0" smtClean="0"/>
              <a:t>gender” (McWhorter).</a:t>
            </a:r>
            <a:endParaRPr lang="en-US" dirty="0"/>
          </a:p>
        </p:txBody>
      </p:sp>
      <p:sp>
        <p:nvSpPr>
          <p:cNvPr id="3" name="Title 2"/>
          <p:cNvSpPr>
            <a:spLocks noGrp="1"/>
          </p:cNvSpPr>
          <p:nvPr>
            <p:ph type="title"/>
          </p:nvPr>
        </p:nvSpPr>
        <p:spPr/>
        <p:txBody>
          <a:bodyPr/>
          <a:lstStyle/>
          <a:p>
            <a:r>
              <a:rPr lang="en-US" dirty="0" smtClean="0"/>
              <a:t>Other possibilities for in-text citation</a:t>
            </a:r>
            <a:endParaRPr lang="en-US" dirty="0"/>
          </a:p>
        </p:txBody>
      </p:sp>
    </p:spTree>
    <p:extLst>
      <p:ext uri="{BB962C8B-B14F-4D97-AF65-F5344CB8AC3E}">
        <p14:creationId xmlns:p14="http://schemas.microsoft.com/office/powerpoint/2010/main" val="33592266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502920" indent="-457200">
              <a:buFont typeface="+mj-lt"/>
              <a:buAutoNum type="arabicPeriod"/>
            </a:pPr>
            <a:r>
              <a:rPr lang="en-US" sz="2800" dirty="0" smtClean="0"/>
              <a:t>MLA Document Format</a:t>
            </a:r>
          </a:p>
          <a:p>
            <a:pPr marL="502920" indent="-457200">
              <a:buFont typeface="+mj-lt"/>
              <a:buAutoNum type="arabicPeriod"/>
            </a:pPr>
            <a:r>
              <a:rPr lang="en-US" sz="2800" dirty="0" smtClean="0"/>
              <a:t>In-Text Citation</a:t>
            </a:r>
          </a:p>
          <a:p>
            <a:pPr marL="502920" indent="-457200">
              <a:buFont typeface="+mj-lt"/>
              <a:buAutoNum type="arabicPeriod"/>
            </a:pPr>
            <a:r>
              <a:rPr lang="en-US" sz="2800" dirty="0" smtClean="0"/>
              <a:t>Works Cited Page</a:t>
            </a:r>
            <a:endParaRPr lang="en-US" sz="2800" dirty="0"/>
          </a:p>
        </p:txBody>
      </p:sp>
      <p:sp>
        <p:nvSpPr>
          <p:cNvPr id="3" name="Title 2"/>
          <p:cNvSpPr>
            <a:spLocks noGrp="1"/>
          </p:cNvSpPr>
          <p:nvPr>
            <p:ph type="title"/>
          </p:nvPr>
        </p:nvSpPr>
        <p:spPr/>
        <p:txBody>
          <a:bodyPr/>
          <a:lstStyle/>
          <a:p>
            <a:r>
              <a:rPr lang="en-US" dirty="0" smtClean="0"/>
              <a:t>This workshop will cover</a:t>
            </a:r>
            <a:endParaRPr lang="en-US" dirty="0"/>
          </a:p>
        </p:txBody>
      </p:sp>
    </p:spTree>
    <p:extLst>
      <p:ext uri="{BB962C8B-B14F-4D97-AF65-F5344CB8AC3E}">
        <p14:creationId xmlns:p14="http://schemas.microsoft.com/office/powerpoint/2010/main" val="37004935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title"/>
          </p:nvPr>
        </p:nvSpPr>
        <p:spPr/>
        <p:txBody>
          <a:bodyPr/>
          <a:lstStyle/>
          <a:p>
            <a:r>
              <a:rPr lang="en-US" dirty="0" smtClean="0"/>
              <a:t>Works Cited Page</a:t>
            </a:r>
            <a:endParaRPr lang="en-US" dirty="0"/>
          </a:p>
        </p:txBody>
      </p:sp>
    </p:spTree>
    <p:extLst>
      <p:ext uri="{BB962C8B-B14F-4D97-AF65-F5344CB8AC3E}">
        <p14:creationId xmlns:p14="http://schemas.microsoft.com/office/powerpoint/2010/main" val="40173337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The final step to properly citing sources in MLA format is a Works Cited page</a:t>
            </a:r>
          </a:p>
          <a:p>
            <a:r>
              <a:rPr lang="en-US" dirty="0" smtClean="0"/>
              <a:t>This page is an alphabetized list of all the sources you used to complete your assignment</a:t>
            </a:r>
          </a:p>
          <a:p>
            <a:r>
              <a:rPr lang="en-US" dirty="0" smtClean="0"/>
              <a:t>It is also a scholarly courtesy because it helps your readers locate the sources you used so they can learn more about your topic</a:t>
            </a:r>
            <a:endParaRPr lang="en-US" dirty="0"/>
          </a:p>
        </p:txBody>
      </p:sp>
      <p:sp>
        <p:nvSpPr>
          <p:cNvPr id="3" name="Title 2"/>
          <p:cNvSpPr>
            <a:spLocks noGrp="1"/>
          </p:cNvSpPr>
          <p:nvPr>
            <p:ph type="title"/>
          </p:nvPr>
        </p:nvSpPr>
        <p:spPr/>
        <p:txBody>
          <a:bodyPr/>
          <a:lstStyle/>
          <a:p>
            <a:r>
              <a:rPr lang="en-US" dirty="0" smtClean="0"/>
              <a:t>Works Cited</a:t>
            </a:r>
            <a:endParaRPr lang="en-US" dirty="0"/>
          </a:p>
        </p:txBody>
      </p:sp>
    </p:spTree>
    <p:extLst>
      <p:ext uri="{BB962C8B-B14F-4D97-AF65-F5344CB8AC3E}">
        <p14:creationId xmlns:p14="http://schemas.microsoft.com/office/powerpoint/2010/main" val="6560874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1000" y="1719071"/>
            <a:ext cx="7162678" cy="4881754"/>
          </a:xfrm>
        </p:spPr>
        <p:txBody>
          <a:bodyPr/>
          <a:lstStyle/>
          <a:p>
            <a:r>
              <a:rPr lang="en-US" dirty="0" smtClean="0"/>
              <a:t>A handbook like </a:t>
            </a:r>
            <a:r>
              <a:rPr lang="en-US" i="1" dirty="0" smtClean="0"/>
              <a:t>Rules for Writers</a:t>
            </a:r>
            <a:r>
              <a:rPr lang="en-US" dirty="0" smtClean="0"/>
              <a:t> is a valuable tool in creating a properly-formatted Works Cited page.</a:t>
            </a:r>
          </a:p>
          <a:p>
            <a:r>
              <a:rPr lang="en-US" dirty="0" smtClean="0"/>
              <a:t>You should be able to find the MLA section of your handbook quickly.  Often, the margins of the pages are shaded to help you find them.</a:t>
            </a:r>
          </a:p>
          <a:p>
            <a:r>
              <a:rPr lang="en-US" dirty="0" smtClean="0"/>
              <a:t>The first step to creating a proper citation is to know what type of source you’re using (book, article, website, etc.).</a:t>
            </a:r>
          </a:p>
          <a:p>
            <a:r>
              <a:rPr lang="en-US" dirty="0" smtClean="0"/>
              <a:t>Find that source type in your handbook using the table of contents in the MLA section.</a:t>
            </a:r>
          </a:p>
          <a:p>
            <a:r>
              <a:rPr lang="en-US" dirty="0" smtClean="0"/>
              <a:t>The handbook will guide you through the proper format for citing that type of source.</a:t>
            </a:r>
            <a:endParaRPr lang="en-US" dirty="0"/>
          </a:p>
        </p:txBody>
      </p:sp>
      <p:sp>
        <p:nvSpPr>
          <p:cNvPr id="3" name="Title 2"/>
          <p:cNvSpPr>
            <a:spLocks noGrp="1"/>
          </p:cNvSpPr>
          <p:nvPr>
            <p:ph type="title"/>
          </p:nvPr>
        </p:nvSpPr>
        <p:spPr/>
        <p:txBody>
          <a:bodyPr/>
          <a:lstStyle/>
          <a:p>
            <a:r>
              <a:rPr lang="en-US" dirty="0" smtClean="0"/>
              <a:t>Using a handbook to create a works cited page</a:t>
            </a:r>
            <a:endParaRPr lang="en-US" dirty="0"/>
          </a:p>
        </p:txBody>
      </p:sp>
      <p:pic>
        <p:nvPicPr>
          <p:cNvPr id="4" name="Picture 3"/>
          <p:cNvPicPr>
            <a:picLocks noChangeAspect="1"/>
          </p:cNvPicPr>
          <p:nvPr/>
        </p:nvPicPr>
        <p:blipFill>
          <a:blip r:embed="rId2"/>
          <a:stretch>
            <a:fillRect/>
          </a:stretch>
        </p:blipFill>
        <p:spPr>
          <a:xfrm>
            <a:off x="7620000" y="1733358"/>
            <a:ext cx="1245215" cy="1800225"/>
          </a:xfrm>
          <a:prstGeom prst="rect">
            <a:avLst/>
          </a:prstGeom>
        </p:spPr>
      </p:pic>
    </p:spTree>
    <p:extLst>
      <p:ext uri="{BB962C8B-B14F-4D97-AF65-F5344CB8AC3E}">
        <p14:creationId xmlns:p14="http://schemas.microsoft.com/office/powerpoint/2010/main" val="30380805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Handbook Pages</a:t>
            </a:r>
            <a:endParaRPr lang="en-US" dirty="0"/>
          </a:p>
        </p:txBody>
      </p:sp>
      <p:pic>
        <p:nvPicPr>
          <p:cNvPr id="4" name="Picture 3"/>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14444" t="48888" r="16420" b="18889"/>
          <a:stretch/>
        </p:blipFill>
        <p:spPr>
          <a:xfrm>
            <a:off x="381000" y="2514600"/>
            <a:ext cx="4138448" cy="3429000"/>
          </a:xfrm>
          <a:prstGeom prst="rect">
            <a:avLst/>
          </a:prstGeom>
        </p:spPr>
      </p:pic>
      <p:pic>
        <p:nvPicPr>
          <p:cNvPr id="5" name="Picture 4"/>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rcRect l="20370" t="42222" r="14445" b="18889"/>
          <a:stretch/>
        </p:blipFill>
        <p:spPr>
          <a:xfrm>
            <a:off x="4800600" y="2538412"/>
            <a:ext cx="3276600" cy="3475182"/>
          </a:xfrm>
          <a:prstGeom prst="rect">
            <a:avLst/>
          </a:prstGeom>
        </p:spPr>
      </p:pic>
      <p:sp>
        <p:nvSpPr>
          <p:cNvPr id="6" name="Rectangle 5"/>
          <p:cNvSpPr/>
          <p:nvPr/>
        </p:nvSpPr>
        <p:spPr>
          <a:xfrm>
            <a:off x="381000" y="1905000"/>
            <a:ext cx="4138448"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Table of Contents </a:t>
            </a:r>
            <a:endParaRPr lang="en-US" dirty="0"/>
          </a:p>
        </p:txBody>
      </p:sp>
      <p:sp>
        <p:nvSpPr>
          <p:cNvPr id="7" name="Rectangle 6"/>
          <p:cNvSpPr/>
          <p:nvPr/>
        </p:nvSpPr>
        <p:spPr>
          <a:xfrm>
            <a:off x="4829175" y="1905000"/>
            <a:ext cx="3248025"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Citing a Book:</a:t>
            </a:r>
            <a:endParaRPr lang="en-US" dirty="0"/>
          </a:p>
        </p:txBody>
      </p:sp>
    </p:spTree>
    <p:extLst>
      <p:ext uri="{BB962C8B-B14F-4D97-AF65-F5344CB8AC3E}">
        <p14:creationId xmlns:p14="http://schemas.microsoft.com/office/powerpoint/2010/main" val="20516130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smtClean="0"/>
              <a:t>To cite a book with a single author:</a:t>
            </a:r>
          </a:p>
          <a:p>
            <a:pPr marL="45720" indent="0">
              <a:buNone/>
            </a:pPr>
            <a:endParaRPr lang="en-US" dirty="0"/>
          </a:p>
          <a:p>
            <a:pPr marL="469900" indent="-882650">
              <a:lnSpc>
                <a:spcPct val="200000"/>
              </a:lnSpc>
              <a:buNone/>
            </a:pPr>
            <a:r>
              <a:rPr lang="en-US" dirty="0" smtClean="0"/>
              <a:t>Author Last Name, First Name.  </a:t>
            </a:r>
            <a:r>
              <a:rPr lang="en-US" i="1" dirty="0" smtClean="0"/>
              <a:t>Book Title</a:t>
            </a:r>
            <a:r>
              <a:rPr lang="en-US" dirty="0" smtClean="0"/>
              <a:t>.  City:  Publisher, Year.  Medium.</a:t>
            </a:r>
          </a:p>
          <a:p>
            <a:pPr marL="469900" indent="-882650">
              <a:lnSpc>
                <a:spcPct val="200000"/>
              </a:lnSpc>
              <a:buNone/>
            </a:pPr>
            <a:r>
              <a:rPr lang="en-US" dirty="0" err="1" smtClean="0"/>
              <a:t>Dweck</a:t>
            </a:r>
            <a:r>
              <a:rPr lang="en-US" dirty="0" smtClean="0"/>
              <a:t>, Carol.  </a:t>
            </a:r>
            <a:r>
              <a:rPr lang="en-US" i="1" dirty="0" smtClean="0"/>
              <a:t>Mindset</a:t>
            </a:r>
            <a:r>
              <a:rPr lang="en-US" dirty="0" smtClean="0"/>
              <a:t>.  New York:  Ballantine Books, 2006.  Print.</a:t>
            </a:r>
            <a:endParaRPr lang="en-US" dirty="0"/>
          </a:p>
        </p:txBody>
      </p:sp>
      <p:sp>
        <p:nvSpPr>
          <p:cNvPr id="3" name="Title 2"/>
          <p:cNvSpPr>
            <a:spLocks noGrp="1"/>
          </p:cNvSpPr>
          <p:nvPr>
            <p:ph type="title"/>
          </p:nvPr>
        </p:nvSpPr>
        <p:spPr/>
        <p:txBody>
          <a:bodyPr/>
          <a:lstStyle/>
          <a:p>
            <a:r>
              <a:rPr lang="en-US" dirty="0" smtClean="0"/>
              <a:t>Sample Citation:  Book with a Single Author</a:t>
            </a:r>
            <a:endParaRPr lang="en-US" dirty="0"/>
          </a:p>
        </p:txBody>
      </p:sp>
    </p:spTree>
    <p:extLst>
      <p:ext uri="{BB962C8B-B14F-4D97-AF65-F5344CB8AC3E}">
        <p14:creationId xmlns:p14="http://schemas.microsoft.com/office/powerpoint/2010/main" val="5921194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smtClean="0"/>
              <a:t>To cite a work in an anthology (like an article or story in a textbook):</a:t>
            </a:r>
          </a:p>
          <a:p>
            <a:pPr marL="45720" indent="0">
              <a:buNone/>
            </a:pPr>
            <a:endParaRPr lang="en-US" dirty="0"/>
          </a:p>
          <a:p>
            <a:pPr marL="457200" indent="-457200">
              <a:lnSpc>
                <a:spcPct val="200000"/>
              </a:lnSpc>
              <a:buNone/>
            </a:pPr>
            <a:r>
              <a:rPr lang="en-US" dirty="0" smtClean="0"/>
              <a:t>Last Name of Article Author, First Name.  “Title of Article.”  </a:t>
            </a:r>
            <a:r>
              <a:rPr lang="en-US" i="1" dirty="0" smtClean="0"/>
              <a:t>Title of Anthology</a:t>
            </a:r>
            <a:r>
              <a:rPr lang="en-US" dirty="0" smtClean="0"/>
              <a:t>.  Ed. Name of Editor(s) of Anthology.  City:  Publisher, Date.  Pages.  Medium.</a:t>
            </a:r>
          </a:p>
          <a:p>
            <a:pPr marL="457200" indent="-457200">
              <a:lnSpc>
                <a:spcPct val="200000"/>
              </a:lnSpc>
              <a:buNone/>
            </a:pPr>
            <a:r>
              <a:rPr lang="en-US" dirty="0" smtClean="0"/>
              <a:t>Steffen, Alex.  “On Earth Day.”  </a:t>
            </a:r>
            <a:r>
              <a:rPr lang="en-US" i="1" dirty="0" smtClean="0"/>
              <a:t>Envision in Depth</a:t>
            </a:r>
            <a:r>
              <a:rPr lang="en-US" dirty="0" smtClean="0"/>
              <a:t>.  Ed.  Christine </a:t>
            </a:r>
            <a:r>
              <a:rPr lang="en-US" dirty="0" err="1" smtClean="0"/>
              <a:t>Alfano</a:t>
            </a:r>
            <a:r>
              <a:rPr lang="en-US" dirty="0" smtClean="0"/>
              <a:t> and Alyssa O’Brien.  Boston:  Longman, 2011.  267-271.  Print.</a:t>
            </a:r>
          </a:p>
          <a:p>
            <a:pPr marL="45720" indent="0">
              <a:buNone/>
            </a:pPr>
            <a:endParaRPr lang="en-US" dirty="0"/>
          </a:p>
        </p:txBody>
      </p:sp>
      <p:sp>
        <p:nvSpPr>
          <p:cNvPr id="3" name="Title 2"/>
          <p:cNvSpPr>
            <a:spLocks noGrp="1"/>
          </p:cNvSpPr>
          <p:nvPr>
            <p:ph type="title"/>
          </p:nvPr>
        </p:nvSpPr>
        <p:spPr/>
        <p:txBody>
          <a:bodyPr/>
          <a:lstStyle/>
          <a:p>
            <a:r>
              <a:rPr lang="en-US" dirty="0" smtClean="0"/>
              <a:t>Sample Citation:  Work in an anthology</a:t>
            </a:r>
            <a:endParaRPr lang="en-US" dirty="0"/>
          </a:p>
        </p:txBody>
      </p:sp>
    </p:spTree>
    <p:extLst>
      <p:ext uri="{BB962C8B-B14F-4D97-AF65-F5344CB8AC3E}">
        <p14:creationId xmlns:p14="http://schemas.microsoft.com/office/powerpoint/2010/main" val="23934307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0"/>
            <a:ext cx="8407893" cy="4834129"/>
          </a:xfrm>
        </p:spPr>
        <p:txBody>
          <a:bodyPr/>
          <a:lstStyle/>
          <a:p>
            <a:r>
              <a:rPr lang="en-US" dirty="0" smtClean="0"/>
              <a:t>To cite a complete website:</a:t>
            </a:r>
          </a:p>
          <a:p>
            <a:pPr marL="45720" indent="0">
              <a:buNone/>
            </a:pPr>
            <a:endParaRPr lang="en-US" dirty="0"/>
          </a:p>
          <a:p>
            <a:pPr marL="457200" indent="-457200">
              <a:lnSpc>
                <a:spcPct val="200000"/>
              </a:lnSpc>
              <a:buNone/>
            </a:pPr>
            <a:r>
              <a:rPr lang="en-US" dirty="0" smtClean="0"/>
              <a:t>Author Last Name, First Name. </a:t>
            </a:r>
            <a:r>
              <a:rPr lang="en-US" i="1" dirty="0" smtClean="0"/>
              <a:t>Title of Website</a:t>
            </a:r>
            <a:r>
              <a:rPr lang="en-US" dirty="0" smtClean="0"/>
              <a:t>.  Sponsor of Site, Update.  Medium.  Date of Access.</a:t>
            </a:r>
          </a:p>
          <a:p>
            <a:pPr marL="457200" indent="-457200">
              <a:lnSpc>
                <a:spcPct val="200000"/>
              </a:lnSpc>
              <a:buNone/>
            </a:pPr>
            <a:r>
              <a:rPr lang="en-US" dirty="0" smtClean="0"/>
              <a:t>Positive Psychology Center.  </a:t>
            </a:r>
            <a:r>
              <a:rPr lang="en-US" i="1" dirty="0" smtClean="0"/>
              <a:t>Positive Psychology Center</a:t>
            </a:r>
            <a:r>
              <a:rPr lang="en-US" dirty="0" smtClean="0"/>
              <a:t>.  University of Pennsylvania, 2007.  Web.  24 March 2014.  </a:t>
            </a:r>
          </a:p>
          <a:p>
            <a:pPr marL="457200" indent="-457200">
              <a:buNone/>
            </a:pPr>
            <a:endParaRPr lang="en-US" i="1" dirty="0" smtClean="0"/>
          </a:p>
          <a:p>
            <a:pPr marL="457200" indent="-457200">
              <a:buNone/>
            </a:pPr>
            <a:r>
              <a:rPr lang="en-US" i="1" dirty="0" smtClean="0"/>
              <a:t>Note:  </a:t>
            </a:r>
            <a:r>
              <a:rPr lang="en-US" dirty="0" smtClean="0"/>
              <a:t>The Positive Psychology Center is an organizational author with its own web page.  That is why it is listed as both the author and the title.</a:t>
            </a:r>
            <a:endParaRPr lang="en-US" i="1" dirty="0" smtClean="0"/>
          </a:p>
        </p:txBody>
      </p:sp>
      <p:sp>
        <p:nvSpPr>
          <p:cNvPr id="3" name="Title 2"/>
          <p:cNvSpPr>
            <a:spLocks noGrp="1"/>
          </p:cNvSpPr>
          <p:nvPr>
            <p:ph type="title"/>
          </p:nvPr>
        </p:nvSpPr>
        <p:spPr/>
        <p:txBody>
          <a:bodyPr/>
          <a:lstStyle/>
          <a:p>
            <a:r>
              <a:rPr lang="en-US" dirty="0" smtClean="0"/>
              <a:t>Sample Citation:  Website</a:t>
            </a:r>
            <a:endParaRPr lang="en-US" dirty="0"/>
          </a:p>
        </p:txBody>
      </p:sp>
    </p:spTree>
    <p:extLst>
      <p:ext uri="{BB962C8B-B14F-4D97-AF65-F5344CB8AC3E}">
        <p14:creationId xmlns:p14="http://schemas.microsoft.com/office/powerpoint/2010/main" val="11834016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To cite an online article or other short work from a website:</a:t>
            </a:r>
          </a:p>
          <a:p>
            <a:pPr marL="45720" indent="0">
              <a:buNone/>
            </a:pPr>
            <a:endParaRPr lang="en-US" dirty="0"/>
          </a:p>
          <a:p>
            <a:pPr marL="457200" indent="-457200">
              <a:lnSpc>
                <a:spcPct val="200000"/>
              </a:lnSpc>
              <a:buNone/>
            </a:pPr>
            <a:r>
              <a:rPr lang="en-US" dirty="0" smtClean="0"/>
              <a:t>Author Last Name, First Name.  “Title of Article.”  </a:t>
            </a:r>
            <a:r>
              <a:rPr lang="en-US" i="1" dirty="0" smtClean="0"/>
              <a:t>Title of Website</a:t>
            </a:r>
            <a:r>
              <a:rPr lang="en-US" dirty="0" smtClean="0"/>
              <a:t>.  Sponsor, Update.  Medium.  Date of Access.</a:t>
            </a:r>
          </a:p>
          <a:p>
            <a:pPr marL="457200" indent="-457200">
              <a:lnSpc>
                <a:spcPct val="200000"/>
              </a:lnSpc>
              <a:buNone/>
            </a:pPr>
            <a:r>
              <a:rPr lang="en-US" dirty="0" smtClean="0"/>
              <a:t>McWhorter, John.  “’</a:t>
            </a:r>
            <a:r>
              <a:rPr lang="en-US" dirty="0" err="1" smtClean="0"/>
              <a:t>Microaggression</a:t>
            </a:r>
            <a:r>
              <a:rPr lang="en-US" dirty="0" smtClean="0"/>
              <a:t>’ Is the New Racism on Campus.”  </a:t>
            </a:r>
            <a:r>
              <a:rPr lang="en-US" i="1" dirty="0" smtClean="0"/>
              <a:t>Time</a:t>
            </a:r>
            <a:r>
              <a:rPr lang="en-US" dirty="0" smtClean="0"/>
              <a:t>.  Time, 21 Mar. 2014.  Web.  24 Mar. 2014.</a:t>
            </a:r>
            <a:endParaRPr lang="en-US" dirty="0"/>
          </a:p>
        </p:txBody>
      </p:sp>
      <p:sp>
        <p:nvSpPr>
          <p:cNvPr id="3" name="Title 2"/>
          <p:cNvSpPr>
            <a:spLocks noGrp="1"/>
          </p:cNvSpPr>
          <p:nvPr>
            <p:ph type="title"/>
          </p:nvPr>
        </p:nvSpPr>
        <p:spPr/>
        <p:txBody>
          <a:bodyPr/>
          <a:lstStyle/>
          <a:p>
            <a:r>
              <a:rPr lang="en-US" dirty="0" smtClean="0"/>
              <a:t>Sample Citation:  Online Article</a:t>
            </a:r>
            <a:endParaRPr lang="en-US" dirty="0"/>
          </a:p>
        </p:txBody>
      </p:sp>
    </p:spTree>
    <p:extLst>
      <p:ext uri="{BB962C8B-B14F-4D97-AF65-F5344CB8AC3E}">
        <p14:creationId xmlns:p14="http://schemas.microsoft.com/office/powerpoint/2010/main" val="18065793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Online videos use the same citation style as online articles.</a:t>
            </a:r>
          </a:p>
          <a:p>
            <a:endParaRPr lang="en-US" dirty="0"/>
          </a:p>
          <a:p>
            <a:pPr marL="457200" indent="-457200">
              <a:lnSpc>
                <a:spcPct val="200000"/>
              </a:lnSpc>
              <a:buNone/>
            </a:pPr>
            <a:r>
              <a:rPr lang="en-US" dirty="0" smtClean="0"/>
              <a:t>Author Last Name, First Name.  “Video Title.”  </a:t>
            </a:r>
            <a:r>
              <a:rPr lang="en-US" i="1" dirty="0" smtClean="0"/>
              <a:t>Title of Website</a:t>
            </a:r>
            <a:r>
              <a:rPr lang="en-US" dirty="0" smtClean="0"/>
              <a:t>.  Sponsor, Update.  Medium.  Date of Access.</a:t>
            </a:r>
          </a:p>
          <a:p>
            <a:pPr marL="457200" indent="-457200">
              <a:lnSpc>
                <a:spcPct val="200000"/>
              </a:lnSpc>
              <a:buNone/>
            </a:pPr>
            <a:r>
              <a:rPr lang="en-US" dirty="0" smtClean="0"/>
              <a:t>Animalist.  “Why do Whales Breach?”  </a:t>
            </a:r>
            <a:r>
              <a:rPr lang="en-US" i="1" dirty="0" smtClean="0"/>
              <a:t>YouTube</a:t>
            </a:r>
            <a:r>
              <a:rPr lang="en-US" dirty="0" smtClean="0"/>
              <a:t>.  YouTube, 15 Mar. 2014.  Web.  24 Mar. 2014.</a:t>
            </a:r>
            <a:endParaRPr lang="en-US" dirty="0"/>
          </a:p>
        </p:txBody>
      </p:sp>
      <p:sp>
        <p:nvSpPr>
          <p:cNvPr id="3" name="Title 2"/>
          <p:cNvSpPr>
            <a:spLocks noGrp="1"/>
          </p:cNvSpPr>
          <p:nvPr>
            <p:ph type="title"/>
          </p:nvPr>
        </p:nvSpPr>
        <p:spPr/>
        <p:txBody>
          <a:bodyPr/>
          <a:lstStyle/>
          <a:p>
            <a:r>
              <a:rPr lang="en-US" dirty="0" smtClean="0"/>
              <a:t>Sample Citation:  Online Video</a:t>
            </a:r>
            <a:endParaRPr lang="en-US" dirty="0"/>
          </a:p>
        </p:txBody>
      </p:sp>
    </p:spTree>
    <p:extLst>
      <p:ext uri="{BB962C8B-B14F-4D97-AF65-F5344CB8AC3E}">
        <p14:creationId xmlns:p14="http://schemas.microsoft.com/office/powerpoint/2010/main" val="102016290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To cite a journal article accessed through one of the library’s databases:</a:t>
            </a:r>
          </a:p>
          <a:p>
            <a:pPr marL="45720" indent="0">
              <a:buNone/>
            </a:pPr>
            <a:endParaRPr lang="en-US" dirty="0"/>
          </a:p>
          <a:p>
            <a:pPr marL="469900" indent="-882650">
              <a:lnSpc>
                <a:spcPct val="200000"/>
              </a:lnSpc>
              <a:buNone/>
            </a:pPr>
            <a:r>
              <a:rPr lang="en-US" dirty="0" smtClean="0"/>
              <a:t>Author Last Name, First Name.  “Title of Article.”  </a:t>
            </a:r>
            <a:r>
              <a:rPr lang="en-US" i="1" dirty="0" smtClean="0"/>
              <a:t>Journal Title</a:t>
            </a:r>
            <a:r>
              <a:rPr lang="en-US" dirty="0" smtClean="0"/>
              <a:t>.  </a:t>
            </a:r>
            <a:r>
              <a:rPr lang="en-US" dirty="0" err="1" smtClean="0"/>
              <a:t>Volume.Issue</a:t>
            </a:r>
            <a:r>
              <a:rPr lang="en-US" dirty="0" smtClean="0"/>
              <a:t> (Date): Pages.  </a:t>
            </a:r>
            <a:r>
              <a:rPr lang="en-US" i="1" dirty="0" smtClean="0"/>
              <a:t>Database Name</a:t>
            </a:r>
            <a:r>
              <a:rPr lang="en-US" dirty="0" smtClean="0"/>
              <a:t>.  Medium.  Date of Access.</a:t>
            </a:r>
          </a:p>
          <a:p>
            <a:pPr marL="469900" indent="-882650">
              <a:lnSpc>
                <a:spcPct val="200000"/>
              </a:lnSpc>
              <a:buNone/>
            </a:pPr>
            <a:r>
              <a:rPr lang="en-US" dirty="0" smtClean="0"/>
              <a:t>Pink, Daniel.  “School’s Out.”  </a:t>
            </a:r>
            <a:r>
              <a:rPr lang="en-US" i="1" dirty="0" smtClean="0"/>
              <a:t>Reason</a:t>
            </a:r>
            <a:r>
              <a:rPr lang="en-US" dirty="0" smtClean="0"/>
              <a:t> 33.5 (Oct. 2001): 28-35.  </a:t>
            </a:r>
            <a:r>
              <a:rPr lang="en-US" i="1" dirty="0" smtClean="0"/>
              <a:t>ProQuest</a:t>
            </a:r>
            <a:r>
              <a:rPr lang="en-US" dirty="0" smtClean="0"/>
              <a:t>.  Web.  24 March 2014.</a:t>
            </a:r>
            <a:endParaRPr lang="en-US" dirty="0"/>
          </a:p>
        </p:txBody>
      </p:sp>
      <p:sp>
        <p:nvSpPr>
          <p:cNvPr id="3" name="Title 2"/>
          <p:cNvSpPr>
            <a:spLocks noGrp="1"/>
          </p:cNvSpPr>
          <p:nvPr>
            <p:ph type="title"/>
          </p:nvPr>
        </p:nvSpPr>
        <p:spPr/>
        <p:txBody>
          <a:bodyPr/>
          <a:lstStyle/>
          <a:p>
            <a:r>
              <a:rPr lang="en-US" dirty="0" smtClean="0"/>
              <a:t>Sample Citation:  Journal article from online Database</a:t>
            </a:r>
            <a:endParaRPr lang="en-US" dirty="0"/>
          </a:p>
        </p:txBody>
      </p:sp>
    </p:spTree>
    <p:extLst>
      <p:ext uri="{BB962C8B-B14F-4D97-AF65-F5344CB8AC3E}">
        <p14:creationId xmlns:p14="http://schemas.microsoft.com/office/powerpoint/2010/main" val="38043261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MLA stands for Modern Language Association, which is a professional association for scholars of language and literature.</a:t>
            </a:r>
          </a:p>
          <a:p>
            <a:r>
              <a:rPr lang="en-US" dirty="0" smtClean="0"/>
              <a:t>The MLA sets guidelines for proper formatting and citation style.</a:t>
            </a:r>
          </a:p>
          <a:p>
            <a:r>
              <a:rPr lang="en-US" dirty="0" smtClean="0"/>
              <a:t>Most classes in the Humanities, like English, will use MLA formatting.</a:t>
            </a:r>
            <a:endParaRPr lang="en-US" dirty="0"/>
          </a:p>
        </p:txBody>
      </p:sp>
      <p:sp>
        <p:nvSpPr>
          <p:cNvPr id="2" name="Title 1"/>
          <p:cNvSpPr>
            <a:spLocks noGrp="1"/>
          </p:cNvSpPr>
          <p:nvPr>
            <p:ph type="title"/>
          </p:nvPr>
        </p:nvSpPr>
        <p:spPr/>
        <p:txBody>
          <a:bodyPr/>
          <a:lstStyle/>
          <a:p>
            <a:r>
              <a:rPr lang="en-US" dirty="0" smtClean="0"/>
              <a:t>What is MLA?</a:t>
            </a:r>
            <a:endParaRPr lang="en-US" dirty="0"/>
          </a:p>
        </p:txBody>
      </p:sp>
      <p:pic>
        <p:nvPicPr>
          <p:cNvPr id="4" name="Picture 3"/>
          <p:cNvPicPr>
            <a:picLocks noChangeAspect="1"/>
          </p:cNvPicPr>
          <p:nvPr/>
        </p:nvPicPr>
        <p:blipFill>
          <a:blip r:embed="rId2"/>
          <a:stretch>
            <a:fillRect/>
          </a:stretch>
        </p:blipFill>
        <p:spPr>
          <a:xfrm>
            <a:off x="2895600" y="4120734"/>
            <a:ext cx="2981738" cy="2286000"/>
          </a:xfrm>
          <a:prstGeom prst="rect">
            <a:avLst/>
          </a:prstGeom>
        </p:spPr>
      </p:pic>
    </p:spTree>
    <p:extLst>
      <p:ext uri="{BB962C8B-B14F-4D97-AF65-F5344CB8AC3E}">
        <p14:creationId xmlns:p14="http://schemas.microsoft.com/office/powerpoint/2010/main" val="26452871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You should still have a header that includes your last name and page number.  </a:t>
            </a:r>
          </a:p>
          <a:p>
            <a:r>
              <a:rPr lang="en-US" dirty="0" smtClean="0"/>
              <a:t>Title the page Works Cited; do not use </a:t>
            </a:r>
            <a:r>
              <a:rPr lang="en-US" b="1" dirty="0" smtClean="0"/>
              <a:t>bold,</a:t>
            </a:r>
            <a:r>
              <a:rPr lang="en-US" dirty="0" smtClean="0"/>
              <a:t> </a:t>
            </a:r>
            <a:r>
              <a:rPr lang="en-US" u="sng" dirty="0" smtClean="0"/>
              <a:t>underline</a:t>
            </a:r>
            <a:r>
              <a:rPr lang="en-US" dirty="0" smtClean="0"/>
              <a:t>, </a:t>
            </a:r>
            <a:r>
              <a:rPr lang="en-US" i="1" dirty="0" smtClean="0"/>
              <a:t>italics</a:t>
            </a:r>
            <a:r>
              <a:rPr lang="en-US" dirty="0" smtClean="0"/>
              <a:t>, or “quotation marks.”</a:t>
            </a:r>
          </a:p>
          <a:p>
            <a:r>
              <a:rPr lang="en-US" dirty="0" smtClean="0"/>
              <a:t>List all entries in alphabetical order.  Do not number entries or use bullet points.</a:t>
            </a:r>
          </a:p>
          <a:p>
            <a:r>
              <a:rPr lang="en-US" dirty="0" smtClean="0"/>
              <a:t>Double space; do not include extra space between entries.</a:t>
            </a:r>
          </a:p>
          <a:p>
            <a:r>
              <a:rPr lang="en-US" dirty="0" smtClean="0"/>
              <a:t>Use hanging indentation (indents all lines after the first line of an entry).</a:t>
            </a:r>
            <a:endParaRPr lang="en-US" dirty="0"/>
          </a:p>
        </p:txBody>
      </p:sp>
      <p:sp>
        <p:nvSpPr>
          <p:cNvPr id="3" name="Title 2"/>
          <p:cNvSpPr>
            <a:spLocks noGrp="1"/>
          </p:cNvSpPr>
          <p:nvPr>
            <p:ph type="title"/>
          </p:nvPr>
        </p:nvSpPr>
        <p:spPr/>
        <p:txBody>
          <a:bodyPr/>
          <a:lstStyle/>
          <a:p>
            <a:r>
              <a:rPr lang="en-US" dirty="0" smtClean="0"/>
              <a:t>To Format Your Works Cited Page</a:t>
            </a:r>
            <a:endParaRPr lang="en-US" dirty="0"/>
          </a:p>
        </p:txBody>
      </p:sp>
    </p:spTree>
    <p:extLst>
      <p:ext uri="{BB962C8B-B14F-4D97-AF65-F5344CB8AC3E}">
        <p14:creationId xmlns:p14="http://schemas.microsoft.com/office/powerpoint/2010/main" val="378051442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Highlight the citations.</a:t>
            </a:r>
          </a:p>
          <a:p>
            <a:r>
              <a:rPr lang="en-US" dirty="0" smtClean="0"/>
              <a:t>Click on the box next to Paragraph.</a:t>
            </a:r>
          </a:p>
          <a:p>
            <a:r>
              <a:rPr lang="en-US" dirty="0" smtClean="0"/>
              <a:t>Under Indentation, look for a box labeled Special</a:t>
            </a:r>
            <a:r>
              <a:rPr lang="en-US" dirty="0"/>
              <a:t>.</a:t>
            </a:r>
            <a:endParaRPr lang="en-US" dirty="0" smtClean="0"/>
          </a:p>
          <a:p>
            <a:r>
              <a:rPr lang="en-US" dirty="0" smtClean="0"/>
              <a:t>Select Hanging Indentation and click OK.</a:t>
            </a:r>
            <a:endParaRPr lang="en-US" dirty="0"/>
          </a:p>
        </p:txBody>
      </p:sp>
      <p:sp>
        <p:nvSpPr>
          <p:cNvPr id="3" name="Title 2"/>
          <p:cNvSpPr>
            <a:spLocks noGrp="1"/>
          </p:cNvSpPr>
          <p:nvPr>
            <p:ph type="title"/>
          </p:nvPr>
        </p:nvSpPr>
        <p:spPr/>
        <p:txBody>
          <a:bodyPr/>
          <a:lstStyle/>
          <a:p>
            <a:r>
              <a:rPr lang="en-US" dirty="0" smtClean="0"/>
              <a:t>How to do Hanging indentation in word</a:t>
            </a:r>
            <a:endParaRPr lang="en-US" dirty="0"/>
          </a:p>
        </p:txBody>
      </p:sp>
      <p:pic>
        <p:nvPicPr>
          <p:cNvPr id="4" name="Picture 3"/>
          <p:cNvPicPr>
            <a:picLocks noChangeAspect="1"/>
          </p:cNvPicPr>
          <p:nvPr/>
        </p:nvPicPr>
        <p:blipFill rotWithShape="1">
          <a:blip r:embed="rId2"/>
          <a:srcRect l="19547" r="29416" b="41477"/>
          <a:stretch/>
        </p:blipFill>
        <p:spPr>
          <a:xfrm>
            <a:off x="228601" y="3326349"/>
            <a:ext cx="4343400" cy="2800130"/>
          </a:xfrm>
          <a:prstGeom prst="rect">
            <a:avLst/>
          </a:prstGeom>
        </p:spPr>
      </p:pic>
      <p:sp>
        <p:nvSpPr>
          <p:cNvPr id="5" name="Oval 4"/>
          <p:cNvSpPr/>
          <p:nvPr/>
        </p:nvSpPr>
        <p:spPr>
          <a:xfrm>
            <a:off x="2362200" y="4038600"/>
            <a:ext cx="304800" cy="3048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3"/>
          <a:srcRect l="26422" t="8612" r="30722" b="13541"/>
          <a:stretch/>
        </p:blipFill>
        <p:spPr>
          <a:xfrm>
            <a:off x="5176097" y="3200400"/>
            <a:ext cx="3282950" cy="3352800"/>
          </a:xfrm>
          <a:prstGeom prst="rect">
            <a:avLst/>
          </a:prstGeom>
        </p:spPr>
      </p:pic>
      <p:sp>
        <p:nvSpPr>
          <p:cNvPr id="7" name="Oval 6"/>
          <p:cNvSpPr/>
          <p:nvPr/>
        </p:nvSpPr>
        <p:spPr>
          <a:xfrm>
            <a:off x="6705600" y="4119562"/>
            <a:ext cx="1164280" cy="93497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76343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Works Cited Page</a:t>
            </a:r>
            <a:endParaRPr lang="en-US" dirty="0"/>
          </a:p>
        </p:txBody>
      </p:sp>
      <p:pic>
        <p:nvPicPr>
          <p:cNvPr id="2" name="Picture 1"/>
          <p:cNvPicPr>
            <a:picLocks noChangeAspect="1"/>
          </p:cNvPicPr>
          <p:nvPr/>
        </p:nvPicPr>
        <p:blipFill rotWithShape="1">
          <a:blip r:embed="rId2"/>
          <a:srcRect l="19546" t="18750" r="20718" b="8333"/>
          <a:stretch/>
        </p:blipFill>
        <p:spPr>
          <a:xfrm>
            <a:off x="1074049" y="1752600"/>
            <a:ext cx="6995161" cy="4800600"/>
          </a:xfrm>
          <a:prstGeom prst="rect">
            <a:avLst/>
          </a:prstGeom>
        </p:spPr>
      </p:pic>
    </p:spTree>
    <p:extLst>
      <p:ext uri="{BB962C8B-B14F-4D97-AF65-F5344CB8AC3E}">
        <p14:creationId xmlns:p14="http://schemas.microsoft.com/office/powerpoint/2010/main" val="145842562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295270" y="1719071"/>
            <a:ext cx="4493622" cy="4407408"/>
          </a:xfrm>
        </p:spPr>
        <p:txBody>
          <a:bodyPr/>
          <a:lstStyle/>
          <a:p>
            <a:pPr marL="45720" indent="0">
              <a:buNone/>
            </a:pPr>
            <a:r>
              <a:rPr lang="en-US" dirty="0" smtClean="0"/>
              <a:t>If you’re still confused, ask for help!  You can use your resources:</a:t>
            </a:r>
          </a:p>
          <a:p>
            <a:r>
              <a:rPr lang="en-US" dirty="0" smtClean="0"/>
              <a:t>TLC Tutors</a:t>
            </a:r>
          </a:p>
          <a:p>
            <a:r>
              <a:rPr lang="en-US" dirty="0" smtClean="0"/>
              <a:t>College of the Canyons Library</a:t>
            </a:r>
          </a:p>
          <a:p>
            <a:r>
              <a:rPr lang="en-US" dirty="0" smtClean="0"/>
              <a:t>Your instructor</a:t>
            </a:r>
          </a:p>
          <a:p>
            <a:pPr marL="45720" indent="0">
              <a:buNone/>
            </a:pPr>
            <a:endParaRPr lang="en-US" dirty="0"/>
          </a:p>
          <a:p>
            <a:pPr marL="45720" indent="0">
              <a:buNone/>
            </a:pPr>
            <a:r>
              <a:rPr lang="en-US" dirty="0" smtClean="0"/>
              <a:t>And don’t forget to refer to your handbook!</a:t>
            </a:r>
          </a:p>
        </p:txBody>
      </p:sp>
      <p:sp>
        <p:nvSpPr>
          <p:cNvPr id="3" name="Title 2"/>
          <p:cNvSpPr>
            <a:spLocks noGrp="1"/>
          </p:cNvSpPr>
          <p:nvPr>
            <p:ph type="title"/>
          </p:nvPr>
        </p:nvSpPr>
        <p:spPr/>
        <p:txBody>
          <a:bodyPr/>
          <a:lstStyle/>
          <a:p>
            <a:r>
              <a:rPr lang="en-US" dirty="0" smtClean="0"/>
              <a:t>Still Confused?</a:t>
            </a:r>
            <a:endParaRPr lang="en-US" dirty="0"/>
          </a:p>
        </p:txBody>
      </p:sp>
      <p:pic>
        <p:nvPicPr>
          <p:cNvPr id="4" name="Picture 3"/>
          <p:cNvPicPr>
            <a:picLocks noChangeAspect="1"/>
          </p:cNvPicPr>
          <p:nvPr/>
        </p:nvPicPr>
        <p:blipFill>
          <a:blip r:embed="rId2"/>
          <a:stretch>
            <a:fillRect/>
          </a:stretch>
        </p:blipFill>
        <p:spPr>
          <a:xfrm>
            <a:off x="275444" y="1981200"/>
            <a:ext cx="4019826" cy="2667000"/>
          </a:xfrm>
          <a:prstGeom prst="rect">
            <a:avLst/>
          </a:prstGeom>
        </p:spPr>
      </p:pic>
    </p:spTree>
    <p:extLst>
      <p:ext uri="{BB962C8B-B14F-4D97-AF65-F5344CB8AC3E}">
        <p14:creationId xmlns:p14="http://schemas.microsoft.com/office/powerpoint/2010/main" val="295985211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1"/>
            <a:ext cx="4267201" cy="4407408"/>
          </a:xfrm>
        </p:spPr>
        <p:txBody>
          <a:bodyPr/>
          <a:lstStyle/>
          <a:p>
            <a:r>
              <a:rPr lang="en-US" dirty="0" smtClean="0"/>
              <a:t>MLA format does have revisions and updates every few years.  Make sure you’re using the most recent version.</a:t>
            </a:r>
          </a:p>
          <a:p>
            <a:pPr marL="45720" indent="0">
              <a:buNone/>
            </a:pPr>
            <a:endParaRPr lang="en-US" dirty="0" smtClean="0"/>
          </a:p>
          <a:p>
            <a:r>
              <a:rPr lang="en-US" dirty="0" smtClean="0"/>
              <a:t>Avoid automatic citation generators like easybib.com.  They sometimes make errors in your citation.</a:t>
            </a:r>
          </a:p>
        </p:txBody>
      </p:sp>
      <p:sp>
        <p:nvSpPr>
          <p:cNvPr id="3" name="Title 2"/>
          <p:cNvSpPr>
            <a:spLocks noGrp="1"/>
          </p:cNvSpPr>
          <p:nvPr>
            <p:ph type="title"/>
          </p:nvPr>
        </p:nvSpPr>
        <p:spPr/>
        <p:txBody>
          <a:bodyPr/>
          <a:lstStyle/>
          <a:p>
            <a:r>
              <a:rPr lang="en-US" dirty="0" smtClean="0"/>
              <a:t>Cautions</a:t>
            </a:r>
            <a:endParaRPr lang="en-US" dirty="0"/>
          </a:p>
        </p:txBody>
      </p:sp>
      <p:pic>
        <p:nvPicPr>
          <p:cNvPr id="3074" name="Picture 2" descr="http://www.phd2published.com/wp-content/uploads/2011/04/cauti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2260" y="1828800"/>
            <a:ext cx="381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80987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MLA 2</a:t>
            </a:r>
          </a:p>
          <a:p>
            <a:r>
              <a:rPr lang="en-US" dirty="0" smtClean="0"/>
              <a:t>Online Research</a:t>
            </a:r>
          </a:p>
          <a:p>
            <a:r>
              <a:rPr lang="en-US" dirty="0" smtClean="0"/>
              <a:t>Proofreading</a:t>
            </a:r>
          </a:p>
          <a:p>
            <a:endParaRPr lang="en-US" dirty="0"/>
          </a:p>
          <a:p>
            <a:endParaRPr lang="en-US" dirty="0" smtClean="0"/>
          </a:p>
          <a:p>
            <a:endParaRPr lang="en-US" dirty="0"/>
          </a:p>
          <a:p>
            <a:endParaRPr lang="en-US" dirty="0" smtClean="0"/>
          </a:p>
          <a:p>
            <a:pPr marL="114300" indent="0">
              <a:buNone/>
            </a:pPr>
            <a:r>
              <a:rPr lang="en-US" b="1" dirty="0"/>
              <a:t>Why should you come back?</a:t>
            </a:r>
          </a:p>
          <a:p>
            <a:pPr marL="114300" indent="0">
              <a:buNone/>
            </a:pPr>
            <a:r>
              <a:rPr lang="en-US" dirty="0"/>
              <a:t>Students completing Supplemental Learning Activities had a 10% higher success rate across the disciplines, a 21% higher success rate in Math, and a 49% higher success rate in English courses. </a:t>
            </a:r>
          </a:p>
          <a:p>
            <a:pPr marL="45720" indent="0">
              <a:buNone/>
            </a:pPr>
            <a:endParaRPr lang="en-US" dirty="0"/>
          </a:p>
        </p:txBody>
      </p:sp>
      <p:sp>
        <p:nvSpPr>
          <p:cNvPr id="3" name="Title 2"/>
          <p:cNvSpPr>
            <a:spLocks noGrp="1"/>
          </p:cNvSpPr>
          <p:nvPr>
            <p:ph type="title"/>
          </p:nvPr>
        </p:nvSpPr>
        <p:spPr/>
        <p:txBody>
          <a:bodyPr/>
          <a:lstStyle/>
          <a:p>
            <a:r>
              <a:rPr lang="en-US" sz="2800" dirty="0"/>
              <a:t>If you liked this lesson and would like more information, consider attending:</a:t>
            </a:r>
          </a:p>
        </p:txBody>
      </p:sp>
      <p:pic>
        <p:nvPicPr>
          <p:cNvPr id="4" name="Picture 2" descr="http://www.skctechprep.org/images/computer-studen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4945" y="1757171"/>
            <a:ext cx="3876675" cy="2580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1477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999" y="1719070"/>
            <a:ext cx="8407893" cy="4681729"/>
          </a:xfrm>
        </p:spPr>
        <p:txBody>
          <a:bodyPr>
            <a:normAutofit/>
          </a:bodyPr>
          <a:lstStyle/>
          <a:p>
            <a:r>
              <a:rPr lang="en-US" b="1" dirty="0" smtClean="0"/>
              <a:t>Avoid plagiarism:  </a:t>
            </a:r>
            <a:r>
              <a:rPr lang="en-US" dirty="0" smtClean="0"/>
              <a:t>Using MLA citation techniques properly ensures that you will not have plagiarized material in your assignment.</a:t>
            </a:r>
          </a:p>
          <a:p>
            <a:pPr marL="45720" indent="0">
              <a:buNone/>
            </a:pPr>
            <a:endParaRPr lang="en-US" dirty="0" smtClean="0"/>
          </a:p>
          <a:p>
            <a:r>
              <a:rPr lang="en-US" b="1" dirty="0" smtClean="0"/>
              <a:t>Build credibility:  </a:t>
            </a:r>
            <a:r>
              <a:rPr lang="en-US" dirty="0" smtClean="0"/>
              <a:t>By using MLA citation and formatting correctly, you show that you can meet academic standards.  Your readers are more likely to accept your assertions if they appear in an academically-correct format.</a:t>
            </a:r>
          </a:p>
          <a:p>
            <a:pPr marL="45720" indent="0">
              <a:buNone/>
            </a:pPr>
            <a:endParaRPr lang="en-US" dirty="0" smtClean="0"/>
          </a:p>
          <a:p>
            <a:r>
              <a:rPr lang="en-US" b="1" dirty="0" smtClean="0"/>
              <a:t>Be part of a scholarly community:  </a:t>
            </a:r>
            <a:r>
              <a:rPr lang="en-US" dirty="0" smtClean="0"/>
              <a:t>When citing in MLA style, you provide your readers with valuable information about your source material.  As fellow scholars, they may choose to learn more about the information you provide.  Your Works Cited page will become their guide to finding that material.</a:t>
            </a:r>
            <a:endParaRPr lang="en-US" dirty="0"/>
          </a:p>
        </p:txBody>
      </p:sp>
      <p:sp>
        <p:nvSpPr>
          <p:cNvPr id="3" name="Title 2"/>
          <p:cNvSpPr>
            <a:spLocks noGrp="1"/>
          </p:cNvSpPr>
          <p:nvPr>
            <p:ph type="title"/>
          </p:nvPr>
        </p:nvSpPr>
        <p:spPr/>
        <p:txBody>
          <a:bodyPr/>
          <a:lstStyle/>
          <a:p>
            <a:r>
              <a:rPr lang="en-US" dirty="0" smtClean="0"/>
              <a:t>Why do we use MLA?</a:t>
            </a:r>
            <a:endParaRPr lang="en-US" dirty="0"/>
          </a:p>
        </p:txBody>
      </p:sp>
    </p:spTree>
    <p:extLst>
      <p:ext uri="{BB962C8B-B14F-4D97-AF65-F5344CB8AC3E}">
        <p14:creationId xmlns:p14="http://schemas.microsoft.com/office/powerpoint/2010/main" val="19821812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 indent="0">
              <a:buNone/>
            </a:pPr>
            <a:r>
              <a:rPr lang="en-US" dirty="0" smtClean="0"/>
              <a:t>Refer to these sources when working on your MLA formatting:</a:t>
            </a:r>
          </a:p>
          <a:p>
            <a:r>
              <a:rPr lang="en-US" dirty="0" smtClean="0"/>
              <a:t>Handbooks like </a:t>
            </a:r>
            <a:r>
              <a:rPr lang="en-US" i="1" dirty="0" smtClean="0"/>
              <a:t>Rules for Writers</a:t>
            </a:r>
            <a:endParaRPr lang="en-US" dirty="0" smtClean="0"/>
          </a:p>
          <a:p>
            <a:r>
              <a:rPr lang="en-US" dirty="0" smtClean="0"/>
              <a:t>Textbooks, which may include info on MLA (check the appendices)</a:t>
            </a:r>
          </a:p>
          <a:p>
            <a:r>
              <a:rPr lang="en-US" dirty="0" smtClean="0"/>
              <a:t>The TLC, where you can get a handout or work with a tutor</a:t>
            </a:r>
          </a:p>
          <a:p>
            <a:r>
              <a:rPr lang="en-US" dirty="0" smtClean="0"/>
              <a:t>Online</a:t>
            </a:r>
          </a:p>
          <a:p>
            <a:pPr lvl="1"/>
            <a:r>
              <a:rPr lang="en-US" dirty="0" smtClean="0">
                <a:hlinkClick r:id="rId2"/>
              </a:rPr>
              <a:t>College of the Canyons Library</a:t>
            </a:r>
            <a:endParaRPr lang="en-US" dirty="0" smtClean="0">
              <a:hlinkClick r:id="rId3"/>
            </a:endParaRPr>
          </a:p>
          <a:p>
            <a:pPr lvl="1"/>
            <a:r>
              <a:rPr lang="en-US" dirty="0" smtClean="0">
                <a:hlinkClick r:id="rId3"/>
              </a:rPr>
              <a:t>Purdue OWL</a:t>
            </a:r>
            <a:endParaRPr lang="en-US" dirty="0" smtClean="0"/>
          </a:p>
          <a:p>
            <a:pPr lvl="1"/>
            <a:r>
              <a:rPr lang="en-US" dirty="0" smtClean="0">
                <a:hlinkClick r:id="rId4"/>
              </a:rPr>
              <a:t>Cornell University Library</a:t>
            </a:r>
            <a:endParaRPr lang="en-US" dirty="0"/>
          </a:p>
        </p:txBody>
      </p:sp>
      <p:sp>
        <p:nvSpPr>
          <p:cNvPr id="3" name="Title 2"/>
          <p:cNvSpPr>
            <a:spLocks noGrp="1"/>
          </p:cNvSpPr>
          <p:nvPr>
            <p:ph type="title"/>
          </p:nvPr>
        </p:nvSpPr>
        <p:spPr/>
        <p:txBody>
          <a:bodyPr/>
          <a:lstStyle/>
          <a:p>
            <a:r>
              <a:rPr lang="en-US" dirty="0" smtClean="0"/>
              <a:t>Resources</a:t>
            </a:r>
            <a:endParaRPr lang="en-US" dirty="0"/>
          </a:p>
        </p:txBody>
      </p:sp>
    </p:spTree>
    <p:extLst>
      <p:ext uri="{BB962C8B-B14F-4D97-AF65-F5344CB8AC3E}">
        <p14:creationId xmlns:p14="http://schemas.microsoft.com/office/powerpoint/2010/main" val="33876357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endParaRPr lang="en-US"/>
          </a:p>
        </p:txBody>
      </p:sp>
      <p:sp>
        <p:nvSpPr>
          <p:cNvPr id="4" name="Title 3"/>
          <p:cNvSpPr>
            <a:spLocks noGrp="1"/>
          </p:cNvSpPr>
          <p:nvPr>
            <p:ph type="title"/>
          </p:nvPr>
        </p:nvSpPr>
        <p:spPr/>
        <p:txBody>
          <a:bodyPr/>
          <a:lstStyle/>
          <a:p>
            <a:r>
              <a:rPr lang="en-US" dirty="0" smtClean="0"/>
              <a:t>Document Format</a:t>
            </a:r>
            <a:endParaRPr lang="en-US" dirty="0"/>
          </a:p>
        </p:txBody>
      </p:sp>
    </p:spTree>
    <p:extLst>
      <p:ext uri="{BB962C8B-B14F-4D97-AF65-F5344CB8AC3E}">
        <p14:creationId xmlns:p14="http://schemas.microsoft.com/office/powerpoint/2010/main" val="28102420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marL="45720" indent="0">
              <a:buNone/>
            </a:pPr>
            <a:r>
              <a:rPr lang="en-US" dirty="0" smtClean="0"/>
              <a:t>Some MLA formatting requirements apply to the </a:t>
            </a:r>
            <a:r>
              <a:rPr lang="en-US" b="1" dirty="0" smtClean="0"/>
              <a:t>entire</a:t>
            </a:r>
            <a:r>
              <a:rPr lang="en-US" dirty="0" smtClean="0"/>
              <a:t> document.  These are:</a:t>
            </a:r>
          </a:p>
          <a:p>
            <a:r>
              <a:rPr lang="en-US" dirty="0" smtClean="0"/>
              <a:t>Margins:  One inch on all four sides</a:t>
            </a:r>
          </a:p>
          <a:p>
            <a:r>
              <a:rPr lang="en-US" dirty="0" smtClean="0"/>
              <a:t>Spacing:  Use double spacing throughout the entire document.  Do not add extra spaces between paragraphs or sections</a:t>
            </a:r>
          </a:p>
          <a:p>
            <a:r>
              <a:rPr lang="en-US" dirty="0" smtClean="0"/>
              <a:t>Font:  12 point professional font (Times New Roman or Calibri)</a:t>
            </a:r>
          </a:p>
          <a:p>
            <a:r>
              <a:rPr lang="en-US" dirty="0" smtClean="0"/>
              <a:t>Header:  Your last name and page number should appear on every page</a:t>
            </a:r>
            <a:endParaRPr lang="en-US" dirty="0"/>
          </a:p>
        </p:txBody>
      </p:sp>
      <p:sp>
        <p:nvSpPr>
          <p:cNvPr id="4" name="Title 3"/>
          <p:cNvSpPr>
            <a:spLocks noGrp="1"/>
          </p:cNvSpPr>
          <p:nvPr>
            <p:ph type="title"/>
          </p:nvPr>
        </p:nvSpPr>
        <p:spPr/>
        <p:txBody>
          <a:bodyPr/>
          <a:lstStyle/>
          <a:p>
            <a:r>
              <a:rPr lang="en-US" dirty="0" smtClean="0"/>
              <a:t>Formatting Requirements</a:t>
            </a:r>
            <a:endParaRPr lang="en-US" dirty="0"/>
          </a:p>
        </p:txBody>
      </p:sp>
    </p:spTree>
    <p:extLst>
      <p:ext uri="{BB962C8B-B14F-4D97-AF65-F5344CB8AC3E}">
        <p14:creationId xmlns:p14="http://schemas.microsoft.com/office/powerpoint/2010/main" val="29836089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Heading:  In the top left corner, include the following:</a:t>
            </a:r>
          </a:p>
          <a:p>
            <a:pPr marL="45720" indent="0">
              <a:buNone/>
            </a:pPr>
            <a:r>
              <a:rPr lang="en-US" dirty="0" smtClean="0"/>
              <a:t>Your Name</a:t>
            </a:r>
          </a:p>
          <a:p>
            <a:pPr marL="45720" indent="0">
              <a:buNone/>
            </a:pPr>
            <a:r>
              <a:rPr lang="en-US" dirty="0" smtClean="0"/>
              <a:t>Instructor’s Name</a:t>
            </a:r>
          </a:p>
          <a:p>
            <a:pPr marL="45720" indent="0">
              <a:buNone/>
            </a:pPr>
            <a:r>
              <a:rPr lang="en-US" dirty="0" smtClean="0"/>
              <a:t>Class</a:t>
            </a:r>
          </a:p>
          <a:p>
            <a:pPr marL="45720" indent="0">
              <a:buNone/>
            </a:pPr>
            <a:r>
              <a:rPr lang="en-US" dirty="0" smtClean="0"/>
              <a:t>Date</a:t>
            </a:r>
          </a:p>
          <a:p>
            <a:pPr marL="45720" indent="0">
              <a:buNone/>
            </a:pPr>
            <a:endParaRPr lang="en-US" dirty="0" smtClean="0"/>
          </a:p>
          <a:p>
            <a:r>
              <a:rPr lang="en-US" dirty="0" smtClean="0"/>
              <a:t>Title:  Include the title in the center of the page.  Do not use </a:t>
            </a:r>
            <a:r>
              <a:rPr lang="en-US" i="1" dirty="0" smtClean="0"/>
              <a:t>italics</a:t>
            </a:r>
            <a:r>
              <a:rPr lang="en-US" dirty="0" smtClean="0"/>
              <a:t>, </a:t>
            </a:r>
            <a:r>
              <a:rPr lang="en-US" b="1" dirty="0" smtClean="0"/>
              <a:t>bold</a:t>
            </a:r>
            <a:r>
              <a:rPr lang="en-US" dirty="0" smtClean="0"/>
              <a:t>, </a:t>
            </a:r>
            <a:r>
              <a:rPr lang="en-US" u="sng" dirty="0" smtClean="0"/>
              <a:t>underline</a:t>
            </a:r>
            <a:r>
              <a:rPr lang="en-US" dirty="0" smtClean="0"/>
              <a:t>, or </a:t>
            </a:r>
            <a:r>
              <a:rPr lang="en-US" sz="3200" dirty="0" smtClean="0"/>
              <a:t>increase the font </a:t>
            </a:r>
            <a:r>
              <a:rPr lang="en-US" dirty="0" smtClean="0"/>
              <a:t>of the title. </a:t>
            </a:r>
          </a:p>
          <a:p>
            <a:pPr marL="45720" indent="0">
              <a:buNone/>
            </a:pPr>
            <a:r>
              <a:rPr lang="en-US" dirty="0" smtClean="0"/>
              <a:t> </a:t>
            </a:r>
          </a:p>
          <a:p>
            <a:r>
              <a:rPr lang="en-US" dirty="0" smtClean="0"/>
              <a:t>Spacing:  Do not add extra spaces between the heading and title, or between the title and text.</a:t>
            </a:r>
            <a:endParaRPr lang="en-US" dirty="0"/>
          </a:p>
        </p:txBody>
      </p:sp>
      <p:sp>
        <p:nvSpPr>
          <p:cNvPr id="3" name="Title 2"/>
          <p:cNvSpPr>
            <a:spLocks noGrp="1"/>
          </p:cNvSpPr>
          <p:nvPr>
            <p:ph type="title"/>
          </p:nvPr>
        </p:nvSpPr>
        <p:spPr/>
        <p:txBody>
          <a:bodyPr/>
          <a:lstStyle/>
          <a:p>
            <a:r>
              <a:rPr lang="en-US" dirty="0" smtClean="0"/>
              <a:t>Formatting the First Page</a:t>
            </a:r>
            <a:endParaRPr lang="en-US" dirty="0"/>
          </a:p>
        </p:txBody>
      </p:sp>
    </p:spTree>
    <p:extLst>
      <p:ext uri="{BB962C8B-B14F-4D97-AF65-F5344CB8AC3E}">
        <p14:creationId xmlns:p14="http://schemas.microsoft.com/office/powerpoint/2010/main" val="9113348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Sample first page</a:t>
            </a:r>
            <a:endParaRPr lang="en-US" dirty="0"/>
          </a:p>
        </p:txBody>
      </p:sp>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0478" t="8294" r="50809" b="48294"/>
          <a:stretch/>
        </p:blipFill>
        <p:spPr bwMode="auto">
          <a:xfrm>
            <a:off x="1219200" y="1828800"/>
            <a:ext cx="6632189"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28338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d">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Grid">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Grid">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Grid</Template>
  <TotalTime>541</TotalTime>
  <Words>1784</Words>
  <Application>Microsoft Office PowerPoint</Application>
  <PresentationFormat>On-screen Show (4:3)</PresentationFormat>
  <Paragraphs>195</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Grid</vt:lpstr>
      <vt:lpstr>MLA 1: In-Text Citation  and Works Cited</vt:lpstr>
      <vt:lpstr>This workshop will cover</vt:lpstr>
      <vt:lpstr>What is MLA?</vt:lpstr>
      <vt:lpstr>Why do we use MLA?</vt:lpstr>
      <vt:lpstr>Resources</vt:lpstr>
      <vt:lpstr>Document Format</vt:lpstr>
      <vt:lpstr>Formatting Requirements</vt:lpstr>
      <vt:lpstr>Formatting the First Page</vt:lpstr>
      <vt:lpstr>Sample first page</vt:lpstr>
      <vt:lpstr>Sample Later Page</vt:lpstr>
      <vt:lpstr>Not sure how to set up the page using Microsoft word?</vt:lpstr>
      <vt:lpstr>One more formatting note:   Italics and quotation marks</vt:lpstr>
      <vt:lpstr>In-Text Citation</vt:lpstr>
      <vt:lpstr>Citing in MLA Style</vt:lpstr>
      <vt:lpstr>Step 1:  “Quotation Marks”</vt:lpstr>
      <vt:lpstr>Step 2:  Signal Phrase</vt:lpstr>
      <vt:lpstr>Possible Signal phrases</vt:lpstr>
      <vt:lpstr>Step 3:  In-Text Citation</vt:lpstr>
      <vt:lpstr>Other possibilities for in-text citation</vt:lpstr>
      <vt:lpstr>Works Cited Page</vt:lpstr>
      <vt:lpstr>Works Cited</vt:lpstr>
      <vt:lpstr>Using a handbook to create a works cited page</vt:lpstr>
      <vt:lpstr>Sample Handbook Pages</vt:lpstr>
      <vt:lpstr>Sample Citation:  Book with a Single Author</vt:lpstr>
      <vt:lpstr>Sample Citation:  Work in an anthology</vt:lpstr>
      <vt:lpstr>Sample Citation:  Website</vt:lpstr>
      <vt:lpstr>Sample Citation:  Online Article</vt:lpstr>
      <vt:lpstr>Sample Citation:  Online Video</vt:lpstr>
      <vt:lpstr>Sample Citation:  Journal article from online Database</vt:lpstr>
      <vt:lpstr>To Format Your Works Cited Page</vt:lpstr>
      <vt:lpstr>How to do Hanging indentation in word</vt:lpstr>
      <vt:lpstr>Sample Works Cited Page</vt:lpstr>
      <vt:lpstr>Still Confused?</vt:lpstr>
      <vt:lpstr>Cautions</vt:lpstr>
      <vt:lpstr>If you liked this lesson and would like more information, consider attending:</vt:lpstr>
    </vt:vector>
  </TitlesOfParts>
  <Company>College of the Canyons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MLA 1: Parenthetical Citation  and Works Cited</dc:title>
  <dc:creator>Windows User</dc:creator>
  <cp:lastModifiedBy>VDI</cp:lastModifiedBy>
  <cp:revision>50</cp:revision>
  <dcterms:created xsi:type="dcterms:W3CDTF">2014-03-19T20:36:00Z</dcterms:created>
  <dcterms:modified xsi:type="dcterms:W3CDTF">2014-05-06T19:54:35Z</dcterms:modified>
</cp:coreProperties>
</file>

<file path=docProps/thumbnail.jpeg>
</file>